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ont Bold" panose="020B0604020202020204" charset="0"/>
      <p:regular r:id="rId22"/>
    </p:embeddedFont>
    <p:embeddedFont>
      <p:font typeface="Montaser Arabic semiBold" panose="020B0604020202020204" charset="-78"/>
      <p:regular r:id="rId23"/>
    </p:embeddedFont>
    <p:embeddedFont>
      <p:font typeface="Montserrat" pitchFamily="2" charset="0"/>
      <p:regular r:id="rId24"/>
      <p:bold r:id="rId25"/>
      <p:italic r:id="rId26"/>
      <p:boldItalic r:id="rId27"/>
    </p:embeddedFont>
    <p:embeddedFont>
      <p:font typeface="Montserrat Bold" pitchFamily="2" charset="0"/>
      <p:regular r:id="rId28"/>
      <p:bold r:id="rId29"/>
    </p:embeddedFont>
    <p:embeddedFont>
      <p:font typeface="Montserrat Extra-Bold" panose="020B0604020202020204" charset="0"/>
      <p:regular r:id="rId30"/>
    </p:embeddedFont>
    <p:embeddedFont>
      <p:font typeface="Montserrat Extra-Bold Bold" panose="020B0604020202020204" charset="0"/>
      <p:regular r:id="rId31"/>
    </p:embeddedFont>
    <p:embeddedFont>
      <p:font typeface="Montserrat Italics" panose="020B0604020202020204" charset="0"/>
      <p:regular r:id="rId32"/>
    </p:embeddedFont>
    <p:embeddedFont>
      <p:font typeface="Montserrat Semi-Bold" panose="020B0604020202020204" charset="0"/>
      <p:regular r:id="rId33"/>
    </p:embeddedFont>
    <p:embeddedFont>
      <p:font typeface="Montserrat Semi-Bold Bold" panose="020B0604020202020204" charset="0"/>
      <p:regular r:id="rId34"/>
    </p:embeddedFont>
    <p:embeddedFont>
      <p:font typeface="Montserrat Semi-Bold Bold Italics" panose="020B0604020202020204" charset="0"/>
      <p:regular r:id="rId35"/>
    </p:embeddedFont>
    <p:embeddedFont>
      <p:font typeface="Saira Black" panose="020B0604020202020204" charset="0"/>
      <p:regular r:id="rId36"/>
    </p:embeddedFont>
    <p:embeddedFont>
      <p:font typeface="Segoe UI Historic" panose="020B0502040204020203" pitchFamily="34" charset="0"/>
      <p:regular r:id="rId37"/>
    </p:embeddedFont>
    <p:embeddedFont>
      <p:font typeface="Telegraf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DA3D4527-D9D8-E5A2-8D15-549ECFB66D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6FEC1ADA-4CF6-23A4-4230-04399EADF6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6C8F5-A8CB-4202-B438-2599A2B16786}" type="datetimeFigureOut">
              <a:rPr lang="vi-VN" smtClean="0"/>
              <a:t>22/04/2023</a:t>
            </a:fld>
            <a:endParaRPr lang="vi-VN"/>
          </a:p>
        </p:txBody>
      </p:sp>
      <p:sp>
        <p:nvSpPr>
          <p:cNvPr id="4" name="Chỗ dành sẵn cho Chân trang 3">
            <a:extLst>
              <a:ext uri="{FF2B5EF4-FFF2-40B4-BE49-F238E27FC236}">
                <a16:creationId xmlns:a16="http://schemas.microsoft.com/office/drawing/2014/main" id="{9EB08C2F-F1E1-61B7-B575-B1C6B78859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Chỗ dành sẵn cho Số hiệu Bản chiếu 4">
            <a:extLst>
              <a:ext uri="{FF2B5EF4-FFF2-40B4-BE49-F238E27FC236}">
                <a16:creationId xmlns:a16="http://schemas.microsoft.com/office/drawing/2014/main" id="{A8B10B4A-3DFC-B498-A63D-FDFB9BB13B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FAC63-F062-4EC3-9CA8-D4EBD4998421}" type="slidenum">
              <a:rPr lang="vi-VN" smtClean="0"/>
              <a:t>‹#›</a:t>
            </a:fld>
            <a:endParaRPr lang="vi-VN"/>
          </a:p>
        </p:txBody>
      </p:sp>
    </p:spTree>
    <p:extLst>
      <p:ext uri="{BB962C8B-B14F-4D97-AF65-F5344CB8AC3E}">
        <p14:creationId xmlns:p14="http://schemas.microsoft.com/office/powerpoint/2010/main" val="5267686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3F3FC-B802-44DF-99A9-75D63EE7888F}" type="datetimeFigureOut">
              <a:rPr lang="vi-VN" smtClean="0"/>
              <a:t>22/04/2023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6369-D749-4B7B-B421-CAE57046B241}" type="slidenum">
              <a:rPr lang="vi-VN" smtClean="0"/>
              <a:t>‹#›</a:t>
            </a:fld>
            <a:endParaRPr lang="vi-VN"/>
          </a:p>
        </p:txBody>
      </p:sp>
    </p:spTree>
    <p:extLst>
      <p:ext uri="{BB962C8B-B14F-4D97-AF65-F5344CB8AC3E}">
        <p14:creationId xmlns:p14="http://schemas.microsoft.com/office/powerpoint/2010/main" val="2165503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3617">
            <a:off x="13933585" y="-1542073"/>
            <a:ext cx="13371147" cy="1337114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EDD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48222" y="2654321"/>
            <a:ext cx="5551992" cy="5513822"/>
          </a:xfrm>
          <a:prstGeom prst="rect">
            <a:avLst/>
          </a:prstGeom>
        </p:spPr>
      </p:pic>
      <p:pic>
        <p:nvPicPr>
          <p:cNvPr id="6" name="Picture 6"/>
          <p:cNvPicPr>
            <a:picLocks noChangeAspect="1"/>
          </p:cNvPicPr>
          <p:nvPr/>
        </p:nvPicPr>
        <p:blipFill>
          <a:blip r:embed="rId4">
            <a:alphaModFix amt="85000"/>
          </a:blip>
          <a:srcRect l="18369" r="18369"/>
          <a:stretch>
            <a:fillRect/>
          </a:stretch>
        </p:blipFill>
        <p:spPr>
          <a:xfrm rot="5400000">
            <a:off x="-1416883" y="-1638599"/>
            <a:ext cx="14437895" cy="13008833"/>
          </a:xfrm>
          <a:prstGeom prst="rect">
            <a:avLst/>
          </a:prstGeom>
        </p:spPr>
      </p:pic>
      <p:sp>
        <p:nvSpPr>
          <p:cNvPr id="7" name="TextBox 7"/>
          <p:cNvSpPr txBox="1"/>
          <p:nvPr/>
        </p:nvSpPr>
        <p:spPr>
          <a:xfrm>
            <a:off x="370780" y="472148"/>
            <a:ext cx="14234834" cy="3496503"/>
          </a:xfrm>
          <a:prstGeom prst="rect">
            <a:avLst/>
          </a:prstGeom>
        </p:spPr>
        <p:txBody>
          <a:bodyPr lIns="0" tIns="0" rIns="0" bIns="0" rtlCol="0" anchor="t">
            <a:spAutoFit/>
          </a:bodyPr>
          <a:lstStyle/>
          <a:p>
            <a:pPr marL="0" lvl="0" indent="0">
              <a:lnSpc>
                <a:spcPts val="6848"/>
              </a:lnSpc>
            </a:pPr>
            <a:r>
              <a:rPr lang="en-US" sz="6400">
                <a:solidFill>
                  <a:srgbClr val="231F20"/>
                </a:solidFill>
                <a:latin typeface="Montserrat Extra-Bold Bold"/>
              </a:rPr>
              <a:t>Secure database encryption and Access Control using AES and CP-ABE in Cloud Storage For Retailer</a:t>
            </a:r>
          </a:p>
        </p:txBody>
      </p:sp>
      <p:sp>
        <p:nvSpPr>
          <p:cNvPr id="8" name="TextBox 8"/>
          <p:cNvSpPr txBox="1"/>
          <p:nvPr/>
        </p:nvSpPr>
        <p:spPr>
          <a:xfrm>
            <a:off x="370780" y="6196734"/>
            <a:ext cx="8210803" cy="346795"/>
          </a:xfrm>
          <a:prstGeom prst="rect">
            <a:avLst/>
          </a:prstGeom>
        </p:spPr>
        <p:txBody>
          <a:bodyPr lIns="0" tIns="0" rIns="0" bIns="0" rtlCol="0" anchor="t">
            <a:spAutoFit/>
          </a:bodyPr>
          <a:lstStyle/>
          <a:p>
            <a:pPr marL="0" lvl="0" indent="0">
              <a:lnSpc>
                <a:spcPts val="2400"/>
              </a:lnSpc>
            </a:pPr>
            <a:r>
              <a:rPr lang="en-US" sz="2963" dirty="0">
                <a:solidFill>
                  <a:srgbClr val="BB7B6C"/>
                </a:solidFill>
                <a:latin typeface="Montserrat Semi-Bold"/>
              </a:rPr>
              <a:t>GVHD: TS. Nguyễn </a:t>
            </a:r>
            <a:r>
              <a:rPr lang="en-US" sz="2963" dirty="0" err="1">
                <a:solidFill>
                  <a:srgbClr val="BB7B6C"/>
                </a:solidFill>
                <a:latin typeface="Montserrat Semi-Bold"/>
              </a:rPr>
              <a:t>Ngọc</a:t>
            </a:r>
            <a:r>
              <a:rPr lang="en-US" sz="2963" dirty="0">
                <a:solidFill>
                  <a:srgbClr val="BB7B6C"/>
                </a:solidFill>
                <a:latin typeface="Montserrat Semi-Bold"/>
              </a:rPr>
              <a:t> </a:t>
            </a:r>
            <a:r>
              <a:rPr lang="en-US" sz="2963" dirty="0" err="1">
                <a:solidFill>
                  <a:srgbClr val="BB7B6C"/>
                </a:solidFill>
                <a:latin typeface="Montserrat Semi-Bold"/>
              </a:rPr>
              <a:t>Tự</a:t>
            </a:r>
            <a:endParaRPr lang="en-US" sz="2963" dirty="0">
              <a:solidFill>
                <a:srgbClr val="BB7B6C"/>
              </a:solidFill>
              <a:latin typeface="Montserrat Semi-Bold"/>
            </a:endParaRPr>
          </a:p>
        </p:txBody>
      </p:sp>
      <p:sp>
        <p:nvSpPr>
          <p:cNvPr id="9" name="TextBox 9"/>
          <p:cNvSpPr txBox="1"/>
          <p:nvPr/>
        </p:nvSpPr>
        <p:spPr>
          <a:xfrm>
            <a:off x="370780" y="7343629"/>
            <a:ext cx="3023727" cy="670472"/>
          </a:xfrm>
          <a:prstGeom prst="rect">
            <a:avLst/>
          </a:prstGeom>
        </p:spPr>
        <p:txBody>
          <a:bodyPr lIns="0" tIns="0" rIns="0" bIns="0" rtlCol="0" anchor="t">
            <a:spAutoFit/>
          </a:bodyPr>
          <a:lstStyle/>
          <a:p>
            <a:pPr marL="0" lvl="0" indent="0">
              <a:lnSpc>
                <a:spcPts val="5279"/>
              </a:lnSpc>
              <a:spcBef>
                <a:spcPct val="0"/>
              </a:spcBef>
            </a:pPr>
            <a:r>
              <a:rPr lang="en-US" sz="4399">
                <a:solidFill>
                  <a:srgbClr val="BB7B6C"/>
                </a:solidFill>
                <a:latin typeface="Saira Black"/>
              </a:rPr>
              <a:t>Nhóm</a:t>
            </a:r>
          </a:p>
        </p:txBody>
      </p:sp>
      <p:grpSp>
        <p:nvGrpSpPr>
          <p:cNvPr id="10" name="Group 10"/>
          <p:cNvGrpSpPr/>
          <p:nvPr/>
        </p:nvGrpSpPr>
        <p:grpSpPr>
          <a:xfrm>
            <a:off x="370780" y="4440407"/>
            <a:ext cx="4896813" cy="850821"/>
            <a:chOff x="0" y="0"/>
            <a:chExt cx="6529084" cy="1134428"/>
          </a:xfrm>
        </p:grpSpPr>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6529084" cy="1134428"/>
            </a:xfrm>
            <a:prstGeom prst="rect">
              <a:avLst/>
            </a:prstGeom>
          </p:spPr>
        </p:pic>
        <p:sp>
          <p:nvSpPr>
            <p:cNvPr id="12" name="TextBox 12"/>
            <p:cNvSpPr txBox="1"/>
            <p:nvPr/>
          </p:nvSpPr>
          <p:spPr>
            <a:xfrm>
              <a:off x="0" y="220303"/>
              <a:ext cx="6529084" cy="569997"/>
            </a:xfrm>
            <a:prstGeom prst="rect">
              <a:avLst/>
            </a:prstGeom>
          </p:spPr>
          <p:txBody>
            <a:bodyPr lIns="0" tIns="0" rIns="0" bIns="0" rtlCol="0" anchor="t">
              <a:spAutoFit/>
            </a:bodyPr>
            <a:lstStyle/>
            <a:p>
              <a:pPr algn="ctr">
                <a:lnSpc>
                  <a:spcPts val="3079"/>
                </a:lnSpc>
              </a:pPr>
              <a:r>
                <a:rPr lang="en-US" sz="2199">
                  <a:solidFill>
                    <a:srgbClr val="5E5F54"/>
                  </a:solidFill>
                  <a:latin typeface="Mont Bold"/>
                </a:rPr>
                <a:t>NT209.N21.ANTT - Crytography</a:t>
              </a:r>
            </a:p>
          </p:txBody>
        </p:sp>
      </p:grpSp>
      <p:sp>
        <p:nvSpPr>
          <p:cNvPr id="13" name="TextBox 13"/>
          <p:cNvSpPr txBox="1"/>
          <p:nvPr/>
        </p:nvSpPr>
        <p:spPr>
          <a:xfrm>
            <a:off x="1420904" y="8244343"/>
            <a:ext cx="6587549" cy="1073270"/>
          </a:xfrm>
          <a:prstGeom prst="rect">
            <a:avLst/>
          </a:prstGeom>
        </p:spPr>
        <p:txBody>
          <a:bodyPr lIns="0" tIns="0" rIns="0" bIns="0" rtlCol="0" anchor="t">
            <a:spAutoFit/>
          </a:bodyPr>
          <a:lstStyle/>
          <a:p>
            <a:pPr marL="0" lvl="0" indent="0">
              <a:lnSpc>
                <a:spcPts val="1666"/>
              </a:lnSpc>
            </a:pPr>
            <a:r>
              <a:rPr lang="en-US" sz="2057">
                <a:solidFill>
                  <a:srgbClr val="BB7B6C"/>
                </a:solidFill>
                <a:latin typeface="Montserrat Semi-Bold"/>
              </a:rPr>
              <a:t>Nguyễn Hoài Phương - 21520408</a:t>
            </a:r>
          </a:p>
          <a:p>
            <a:pPr marL="0" lvl="0" indent="0">
              <a:lnSpc>
                <a:spcPts val="1666"/>
              </a:lnSpc>
            </a:pPr>
            <a:endParaRPr lang="en-US" sz="2057">
              <a:solidFill>
                <a:srgbClr val="BB7B6C"/>
              </a:solidFill>
              <a:latin typeface="Montserrat Semi-Bold"/>
            </a:endParaRPr>
          </a:p>
          <a:p>
            <a:pPr marL="0" lvl="0" indent="0">
              <a:lnSpc>
                <a:spcPts val="1666"/>
              </a:lnSpc>
            </a:pPr>
            <a:r>
              <a:rPr lang="en-US" sz="2057">
                <a:solidFill>
                  <a:srgbClr val="BB7B6C"/>
                </a:solidFill>
                <a:latin typeface="Montserrat Semi-Bold"/>
              </a:rPr>
              <a:t>Nguyễn Đức Tài - 21521395</a:t>
            </a:r>
          </a:p>
          <a:p>
            <a:pPr marL="0" lvl="0" indent="0">
              <a:lnSpc>
                <a:spcPts val="1666"/>
              </a:lnSpc>
            </a:pPr>
            <a:endParaRPr lang="en-US" sz="2057">
              <a:solidFill>
                <a:srgbClr val="BB7B6C"/>
              </a:solidFill>
              <a:latin typeface="Montserrat Semi-Bold"/>
            </a:endParaRPr>
          </a:p>
          <a:p>
            <a:pPr marL="0" lvl="0" indent="0">
              <a:lnSpc>
                <a:spcPts val="1666"/>
              </a:lnSpc>
            </a:pPr>
            <a:r>
              <a:rPr lang="en-US" sz="2057">
                <a:solidFill>
                  <a:srgbClr val="BB7B6C"/>
                </a:solidFill>
                <a:latin typeface="Montserrat Semi-Bold"/>
              </a:rPr>
              <a:t>Trần Minh Duy - 21522010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287753">
            <a:off x="16987685" y="3777821"/>
            <a:ext cx="3115917" cy="9247376"/>
            <a:chOff x="0" y="0"/>
            <a:chExt cx="152426" cy="452366"/>
          </a:xfrm>
        </p:grpSpPr>
        <p:sp>
          <p:nvSpPr>
            <p:cNvPr id="3" name="Freeform 3"/>
            <p:cNvSpPr/>
            <p:nvPr/>
          </p:nvSpPr>
          <p:spPr>
            <a:xfrm>
              <a:off x="0" y="0"/>
              <a:ext cx="152426" cy="452366"/>
            </a:xfrm>
            <a:custGeom>
              <a:avLst/>
              <a:gdLst/>
              <a:ahLst/>
              <a:cxnLst/>
              <a:rect l="l" t="t" r="r" b="b"/>
              <a:pathLst>
                <a:path w="152426" h="452366">
                  <a:moveTo>
                    <a:pt x="0" y="0"/>
                  </a:moveTo>
                  <a:lnTo>
                    <a:pt x="152426" y="0"/>
                  </a:lnTo>
                  <a:lnTo>
                    <a:pt x="152426" y="452366"/>
                  </a:lnTo>
                  <a:lnTo>
                    <a:pt x="0" y="452366"/>
                  </a:lnTo>
                  <a:close/>
                </a:path>
              </a:pathLst>
            </a:custGeom>
            <a:solidFill>
              <a:srgbClr val="10101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149887" y="305752"/>
            <a:ext cx="1447709" cy="1445896"/>
            <a:chOff x="0" y="0"/>
            <a:chExt cx="381290" cy="380812"/>
          </a:xfrm>
        </p:grpSpPr>
        <p:sp>
          <p:nvSpPr>
            <p:cNvPr id="6" name="Freeform 6"/>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8" name="AutoShape 8"/>
          <p:cNvSpPr/>
          <p:nvPr/>
        </p:nvSpPr>
        <p:spPr>
          <a:xfrm flipV="1">
            <a:off x="1756497" y="1727622"/>
            <a:ext cx="10813212" cy="14287"/>
          </a:xfrm>
          <a:prstGeom prst="line">
            <a:avLst/>
          </a:prstGeom>
          <a:ln w="28575" cap="flat">
            <a:solidFill>
              <a:srgbClr val="000000"/>
            </a:solidFill>
            <a:prstDash val="solid"/>
            <a:headEnd type="none" w="sm" len="sm"/>
            <a:tailEnd type="none" w="sm" len="sm"/>
          </a:ln>
        </p:spPr>
      </p:sp>
      <p:sp>
        <p:nvSpPr>
          <p:cNvPr id="9" name="TextBox 9"/>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04</a:t>
            </a:r>
          </a:p>
        </p:txBody>
      </p:sp>
      <p:sp>
        <p:nvSpPr>
          <p:cNvPr id="10" name="TextBox 10"/>
          <p:cNvSpPr txBox="1"/>
          <p:nvPr/>
        </p:nvSpPr>
        <p:spPr>
          <a:xfrm>
            <a:off x="1756481" y="746760"/>
            <a:ext cx="10813247" cy="621029"/>
          </a:xfrm>
          <a:prstGeom prst="rect">
            <a:avLst/>
          </a:prstGeom>
        </p:spPr>
        <p:txBody>
          <a:bodyPr lIns="0" tIns="0" rIns="0" bIns="0" rtlCol="0" anchor="t">
            <a:spAutoFit/>
          </a:bodyPr>
          <a:lstStyle/>
          <a:p>
            <a:pPr algn="just">
              <a:lnSpc>
                <a:spcPts val="4859"/>
              </a:lnSpc>
            </a:pPr>
            <a:r>
              <a:rPr lang="en-US" sz="4499" spc="-211">
                <a:solidFill>
                  <a:srgbClr val="284B6E"/>
                </a:solidFill>
                <a:latin typeface="Montserrat Extra-Bold"/>
              </a:rPr>
              <a:t> Triển khai thực hiện</a:t>
            </a:r>
          </a:p>
        </p:txBody>
      </p:sp>
      <p:sp>
        <p:nvSpPr>
          <p:cNvPr id="11" name="TextBox 11"/>
          <p:cNvSpPr txBox="1"/>
          <p:nvPr/>
        </p:nvSpPr>
        <p:spPr>
          <a:xfrm>
            <a:off x="379946" y="2118147"/>
            <a:ext cx="7454966" cy="826142"/>
          </a:xfrm>
          <a:prstGeom prst="rect">
            <a:avLst/>
          </a:prstGeom>
        </p:spPr>
        <p:txBody>
          <a:bodyPr lIns="0" tIns="0" rIns="0" bIns="0" rtlCol="0" anchor="t">
            <a:spAutoFit/>
          </a:bodyPr>
          <a:lstStyle/>
          <a:p>
            <a:pPr marL="0" lvl="0" indent="0">
              <a:lnSpc>
                <a:spcPts val="6380"/>
              </a:lnSpc>
            </a:pPr>
            <a:r>
              <a:rPr lang="en-US" sz="5800">
                <a:solidFill>
                  <a:srgbClr val="2E2D2D"/>
                </a:solidFill>
                <a:latin typeface="Montserrat Extra-Bold"/>
              </a:rPr>
              <a:t>Kịch bản triển khai</a:t>
            </a:r>
          </a:p>
        </p:txBody>
      </p:sp>
      <p:sp>
        <p:nvSpPr>
          <p:cNvPr id="12" name="TextBox 12"/>
          <p:cNvSpPr txBox="1"/>
          <p:nvPr/>
        </p:nvSpPr>
        <p:spPr>
          <a:xfrm>
            <a:off x="149887" y="3049064"/>
            <a:ext cx="15680407" cy="3345531"/>
          </a:xfrm>
          <a:prstGeom prst="rect">
            <a:avLst/>
          </a:prstGeom>
        </p:spPr>
        <p:txBody>
          <a:bodyPr lIns="0" tIns="0" rIns="0" bIns="0" rtlCol="0" anchor="t">
            <a:spAutoFit/>
          </a:bodyPr>
          <a:lstStyle/>
          <a:p>
            <a:pPr marL="841787" lvl="1" indent="-420893">
              <a:lnSpc>
                <a:spcPts val="6745"/>
              </a:lnSpc>
              <a:buFont typeface="Arial"/>
              <a:buChar char="•"/>
            </a:pPr>
            <a:r>
              <a:rPr lang="en-US" sz="3898" dirty="0" err="1">
                <a:solidFill>
                  <a:srgbClr val="101010"/>
                </a:solidFill>
                <a:latin typeface="Montserrat"/>
              </a:rPr>
              <a:t>Cài</a:t>
            </a:r>
            <a:r>
              <a:rPr lang="en-US" sz="3898" dirty="0">
                <a:solidFill>
                  <a:srgbClr val="101010"/>
                </a:solidFill>
                <a:latin typeface="Montserrat"/>
              </a:rPr>
              <a:t> </a:t>
            </a:r>
            <a:r>
              <a:rPr lang="en-US" sz="3898" dirty="0" err="1">
                <a:solidFill>
                  <a:srgbClr val="101010"/>
                </a:solidFill>
                <a:latin typeface="Montserrat"/>
              </a:rPr>
              <a:t>đặt</a:t>
            </a:r>
            <a:r>
              <a:rPr lang="en-US" sz="3898" dirty="0">
                <a:solidFill>
                  <a:srgbClr val="101010"/>
                </a:solidFill>
                <a:latin typeface="Montserrat"/>
              </a:rPr>
              <a:t> </a:t>
            </a:r>
            <a:r>
              <a:rPr lang="en-US" sz="3898" dirty="0" err="1">
                <a:solidFill>
                  <a:srgbClr val="101010"/>
                </a:solidFill>
                <a:latin typeface="Montserrat"/>
              </a:rPr>
              <a:t>và</a:t>
            </a:r>
            <a:r>
              <a:rPr lang="en-US" sz="3898" dirty="0">
                <a:solidFill>
                  <a:srgbClr val="101010"/>
                </a:solidFill>
                <a:latin typeface="Montserrat"/>
              </a:rPr>
              <a:t> </a:t>
            </a:r>
            <a:r>
              <a:rPr lang="en-US" sz="3898" dirty="0" err="1">
                <a:solidFill>
                  <a:srgbClr val="101010"/>
                </a:solidFill>
                <a:latin typeface="Montserrat"/>
              </a:rPr>
              <a:t>cấu</a:t>
            </a:r>
            <a:r>
              <a:rPr lang="en-US" sz="3898" dirty="0">
                <a:solidFill>
                  <a:srgbClr val="101010"/>
                </a:solidFill>
                <a:latin typeface="Montserrat"/>
              </a:rPr>
              <a:t> </a:t>
            </a:r>
            <a:r>
              <a:rPr lang="en-US" sz="3898" dirty="0" err="1">
                <a:solidFill>
                  <a:srgbClr val="101010"/>
                </a:solidFill>
                <a:latin typeface="Montserrat"/>
              </a:rPr>
              <a:t>hình</a:t>
            </a:r>
            <a:r>
              <a:rPr lang="en-US" sz="3898" dirty="0">
                <a:solidFill>
                  <a:srgbClr val="101010"/>
                </a:solidFill>
                <a:latin typeface="Montserrat"/>
              </a:rPr>
              <a:t> </a:t>
            </a:r>
            <a:r>
              <a:rPr lang="en-US" sz="3898" dirty="0" err="1">
                <a:solidFill>
                  <a:srgbClr val="101010"/>
                </a:solidFill>
                <a:latin typeface="Montserrat"/>
              </a:rPr>
              <a:t>hệ</a:t>
            </a:r>
            <a:r>
              <a:rPr lang="en-US" sz="3898" dirty="0">
                <a:solidFill>
                  <a:srgbClr val="101010"/>
                </a:solidFill>
                <a:latin typeface="Montserrat"/>
              </a:rPr>
              <a:t> </a:t>
            </a:r>
            <a:r>
              <a:rPr lang="en-US" sz="3898" dirty="0" err="1">
                <a:solidFill>
                  <a:srgbClr val="101010"/>
                </a:solidFill>
                <a:latin typeface="Montserrat"/>
              </a:rPr>
              <a:t>thống</a:t>
            </a:r>
            <a:r>
              <a:rPr lang="en-US" sz="3898" dirty="0">
                <a:solidFill>
                  <a:srgbClr val="101010"/>
                </a:solidFill>
                <a:latin typeface="Montserrat"/>
              </a:rPr>
              <a:t> </a:t>
            </a:r>
            <a:r>
              <a:rPr lang="en-US" sz="3898" dirty="0" err="1">
                <a:solidFill>
                  <a:srgbClr val="101010"/>
                </a:solidFill>
                <a:latin typeface="Montserrat"/>
              </a:rPr>
              <a:t>máy</a:t>
            </a:r>
            <a:r>
              <a:rPr lang="en-US" sz="3898" dirty="0">
                <a:solidFill>
                  <a:srgbClr val="101010"/>
                </a:solidFill>
                <a:latin typeface="Montserrat"/>
              </a:rPr>
              <a:t> </a:t>
            </a:r>
            <a:r>
              <a:rPr lang="en-US" sz="3898" dirty="0" err="1">
                <a:solidFill>
                  <a:srgbClr val="101010"/>
                </a:solidFill>
                <a:latin typeface="Montserrat"/>
              </a:rPr>
              <a:t>chủ</a:t>
            </a:r>
            <a:r>
              <a:rPr lang="en-US" sz="3898" dirty="0">
                <a:solidFill>
                  <a:srgbClr val="101010"/>
                </a:solidFill>
                <a:latin typeface="Montserrat"/>
              </a:rPr>
              <a:t> cloud</a:t>
            </a:r>
          </a:p>
          <a:p>
            <a:pPr marL="841787" lvl="1" indent="-420893">
              <a:lnSpc>
                <a:spcPts val="6745"/>
              </a:lnSpc>
              <a:buFont typeface="Arial"/>
              <a:buChar char="•"/>
            </a:pPr>
            <a:r>
              <a:rPr lang="en-US" sz="3898" dirty="0" err="1">
                <a:solidFill>
                  <a:srgbClr val="101010"/>
                </a:solidFill>
                <a:latin typeface="Montserrat"/>
              </a:rPr>
              <a:t>Thiết</a:t>
            </a:r>
            <a:r>
              <a:rPr lang="en-US" sz="3898" dirty="0">
                <a:solidFill>
                  <a:srgbClr val="101010"/>
                </a:solidFill>
                <a:latin typeface="Montserrat"/>
              </a:rPr>
              <a:t> </a:t>
            </a:r>
            <a:r>
              <a:rPr lang="en-US" sz="3898" dirty="0" err="1">
                <a:solidFill>
                  <a:srgbClr val="101010"/>
                </a:solidFill>
                <a:latin typeface="Montserrat"/>
              </a:rPr>
              <a:t>kế</a:t>
            </a:r>
            <a:r>
              <a:rPr lang="en-US" sz="3898" dirty="0">
                <a:solidFill>
                  <a:srgbClr val="101010"/>
                </a:solidFill>
                <a:latin typeface="Montserrat"/>
              </a:rPr>
              <a:t> </a:t>
            </a:r>
            <a:r>
              <a:rPr lang="en-US" sz="3898" dirty="0" err="1">
                <a:solidFill>
                  <a:srgbClr val="101010"/>
                </a:solidFill>
                <a:latin typeface="Montserrat"/>
              </a:rPr>
              <a:t>cơ</a:t>
            </a:r>
            <a:r>
              <a:rPr lang="en-US" sz="3898" dirty="0">
                <a:solidFill>
                  <a:srgbClr val="101010"/>
                </a:solidFill>
                <a:latin typeface="Montserrat"/>
              </a:rPr>
              <a:t> </a:t>
            </a:r>
            <a:r>
              <a:rPr lang="en-US" sz="3898" dirty="0" err="1">
                <a:solidFill>
                  <a:srgbClr val="101010"/>
                </a:solidFill>
                <a:latin typeface="Montserrat"/>
              </a:rPr>
              <a:t>sở</a:t>
            </a:r>
            <a:r>
              <a:rPr lang="en-US" sz="3898" dirty="0">
                <a:solidFill>
                  <a:srgbClr val="101010"/>
                </a:solidFill>
                <a:latin typeface="Montserrat"/>
              </a:rPr>
              <a:t> </a:t>
            </a:r>
            <a:r>
              <a:rPr lang="en-US" sz="3898" dirty="0" err="1">
                <a:solidFill>
                  <a:srgbClr val="101010"/>
                </a:solidFill>
                <a:latin typeface="Montserrat"/>
              </a:rPr>
              <a:t>dữ</a:t>
            </a:r>
            <a:r>
              <a:rPr lang="en-US" sz="3898" dirty="0">
                <a:solidFill>
                  <a:srgbClr val="101010"/>
                </a:solidFill>
                <a:latin typeface="Montserrat"/>
              </a:rPr>
              <a:t> </a:t>
            </a:r>
            <a:r>
              <a:rPr lang="en-US" sz="3898" dirty="0" err="1">
                <a:solidFill>
                  <a:srgbClr val="101010"/>
                </a:solidFill>
                <a:latin typeface="Montserrat"/>
              </a:rPr>
              <a:t>liệu</a:t>
            </a:r>
            <a:endParaRPr lang="en-US" sz="3898" dirty="0">
              <a:solidFill>
                <a:srgbClr val="101010"/>
              </a:solidFill>
              <a:latin typeface="Montserrat"/>
            </a:endParaRPr>
          </a:p>
          <a:p>
            <a:pPr marL="841787" lvl="1" indent="-420893">
              <a:lnSpc>
                <a:spcPts val="6745"/>
              </a:lnSpc>
              <a:buFont typeface="Arial"/>
              <a:buChar char="•"/>
            </a:pPr>
            <a:r>
              <a:rPr lang="en-US" sz="3898" dirty="0" err="1">
                <a:solidFill>
                  <a:srgbClr val="101010"/>
                </a:solidFill>
                <a:latin typeface="Montserrat"/>
              </a:rPr>
              <a:t>Mã</a:t>
            </a:r>
            <a:r>
              <a:rPr lang="en-US" sz="3898" dirty="0">
                <a:solidFill>
                  <a:srgbClr val="101010"/>
                </a:solidFill>
                <a:latin typeface="Montserrat"/>
              </a:rPr>
              <a:t> </a:t>
            </a:r>
            <a:r>
              <a:rPr lang="en-US" sz="3898" dirty="0" err="1">
                <a:solidFill>
                  <a:srgbClr val="101010"/>
                </a:solidFill>
                <a:latin typeface="Montserrat"/>
              </a:rPr>
              <a:t>hóa</a:t>
            </a:r>
            <a:r>
              <a:rPr lang="en-US" sz="3898" dirty="0">
                <a:solidFill>
                  <a:srgbClr val="101010"/>
                </a:solidFill>
                <a:latin typeface="Montserrat"/>
              </a:rPr>
              <a:t> file </a:t>
            </a:r>
            <a:r>
              <a:rPr lang="en-US" sz="3898" dirty="0" err="1">
                <a:solidFill>
                  <a:srgbClr val="101010"/>
                </a:solidFill>
                <a:latin typeface="Montserrat"/>
              </a:rPr>
              <a:t>và</a:t>
            </a:r>
            <a:r>
              <a:rPr lang="en-US" sz="3898" dirty="0">
                <a:solidFill>
                  <a:srgbClr val="101010"/>
                </a:solidFill>
                <a:latin typeface="Montserrat"/>
              </a:rPr>
              <a:t> key AES</a:t>
            </a:r>
          </a:p>
          <a:p>
            <a:pPr marL="841787" lvl="1" indent="-420893">
              <a:lnSpc>
                <a:spcPts val="6745"/>
              </a:lnSpc>
              <a:buFont typeface="Arial"/>
              <a:buChar char="•"/>
            </a:pPr>
            <a:r>
              <a:rPr lang="en-US" sz="3898" dirty="0" err="1">
                <a:solidFill>
                  <a:srgbClr val="101010"/>
                </a:solidFill>
                <a:latin typeface="Montserrat"/>
              </a:rPr>
              <a:t>Dùng</a:t>
            </a:r>
            <a:r>
              <a:rPr lang="en-US" sz="3898" dirty="0">
                <a:solidFill>
                  <a:srgbClr val="101010"/>
                </a:solidFill>
                <a:latin typeface="Montserrat"/>
              </a:rPr>
              <a:t> CP-ABE </a:t>
            </a:r>
            <a:r>
              <a:rPr lang="en-US" sz="3898" dirty="0" err="1">
                <a:solidFill>
                  <a:srgbClr val="101010"/>
                </a:solidFill>
                <a:latin typeface="Montserrat"/>
              </a:rPr>
              <a:t>để</a:t>
            </a:r>
            <a:r>
              <a:rPr lang="en-US" sz="3898" dirty="0">
                <a:solidFill>
                  <a:srgbClr val="101010"/>
                </a:solidFill>
                <a:latin typeface="Montserrat"/>
              </a:rPr>
              <a:t> </a:t>
            </a:r>
            <a:r>
              <a:rPr lang="en-US" sz="3898" dirty="0" err="1">
                <a:solidFill>
                  <a:srgbClr val="101010"/>
                </a:solidFill>
                <a:latin typeface="Montserrat"/>
              </a:rPr>
              <a:t>mã</a:t>
            </a:r>
            <a:r>
              <a:rPr lang="en-US" sz="3898" dirty="0">
                <a:solidFill>
                  <a:srgbClr val="101010"/>
                </a:solidFill>
                <a:latin typeface="Montserrat"/>
              </a:rPr>
              <a:t> </a:t>
            </a:r>
            <a:r>
              <a:rPr lang="en-US" sz="3898" dirty="0" err="1">
                <a:solidFill>
                  <a:srgbClr val="101010"/>
                </a:solidFill>
                <a:latin typeface="Montserrat"/>
              </a:rPr>
              <a:t>hóa</a:t>
            </a:r>
            <a:r>
              <a:rPr lang="en-US" sz="3898" dirty="0">
                <a:solidFill>
                  <a:srgbClr val="101010"/>
                </a:solidFill>
                <a:latin typeface="Montserrat"/>
              </a:rPr>
              <a:t> key AES</a:t>
            </a:r>
          </a:p>
        </p:txBody>
      </p:sp>
      <p:sp>
        <p:nvSpPr>
          <p:cNvPr id="13" name="TextBox 13"/>
          <p:cNvSpPr txBox="1"/>
          <p:nvPr/>
        </p:nvSpPr>
        <p:spPr>
          <a:xfrm>
            <a:off x="635586" y="6766907"/>
            <a:ext cx="9888802" cy="3214341"/>
          </a:xfrm>
          <a:prstGeom prst="rect">
            <a:avLst/>
          </a:prstGeom>
        </p:spPr>
        <p:txBody>
          <a:bodyPr lIns="0" tIns="0" rIns="0" bIns="0" rtlCol="0" anchor="t">
            <a:spAutoFit/>
          </a:bodyPr>
          <a:lstStyle/>
          <a:p>
            <a:pPr>
              <a:lnSpc>
                <a:spcPts val="5099"/>
              </a:lnSpc>
              <a:spcBef>
                <a:spcPct val="0"/>
              </a:spcBef>
            </a:pPr>
            <a:r>
              <a:rPr lang="en-US" sz="3399" dirty="0" err="1">
                <a:solidFill>
                  <a:srgbClr val="000000"/>
                </a:solidFill>
                <a:latin typeface="Montserrat Extra-Bold"/>
              </a:rPr>
              <a:t>Tài</a:t>
            </a:r>
            <a:r>
              <a:rPr lang="en-US" sz="3399" dirty="0">
                <a:solidFill>
                  <a:srgbClr val="000000"/>
                </a:solidFill>
                <a:latin typeface="Montserrat Extra-Bold"/>
              </a:rPr>
              <a:t> </a:t>
            </a:r>
            <a:r>
              <a:rPr lang="en-US" sz="3399" dirty="0" err="1">
                <a:solidFill>
                  <a:srgbClr val="000000"/>
                </a:solidFill>
                <a:latin typeface="Montserrat Extra-Bold"/>
              </a:rPr>
              <a:t>nguyên</a:t>
            </a:r>
            <a:r>
              <a:rPr lang="en-US" sz="3399" dirty="0">
                <a:solidFill>
                  <a:srgbClr val="000000"/>
                </a:solidFill>
                <a:latin typeface="Montserrat Extra-Bold"/>
              </a:rPr>
              <a:t>:</a:t>
            </a:r>
          </a:p>
          <a:p>
            <a:pPr marL="734053" lvl="1" indent="-367026">
              <a:lnSpc>
                <a:spcPts val="5099"/>
              </a:lnSpc>
              <a:buFont typeface="Arial"/>
              <a:buChar char="•"/>
            </a:pPr>
            <a:r>
              <a:rPr lang="en-US" sz="3399" dirty="0" err="1">
                <a:solidFill>
                  <a:srgbClr val="000000"/>
                </a:solidFill>
                <a:latin typeface="Montserrat"/>
              </a:rPr>
              <a:t>Máy</a:t>
            </a:r>
            <a:r>
              <a:rPr lang="en-US" sz="3399" dirty="0">
                <a:solidFill>
                  <a:srgbClr val="000000"/>
                </a:solidFill>
                <a:latin typeface="Montserrat"/>
              </a:rPr>
              <a:t> </a:t>
            </a:r>
            <a:r>
              <a:rPr lang="en-US" sz="3399" dirty="0" err="1">
                <a:solidFill>
                  <a:srgbClr val="000000"/>
                </a:solidFill>
                <a:latin typeface="Montserrat"/>
              </a:rPr>
              <a:t>chủ</a:t>
            </a:r>
            <a:r>
              <a:rPr lang="en-US" sz="3399" dirty="0">
                <a:solidFill>
                  <a:srgbClr val="000000"/>
                </a:solidFill>
                <a:latin typeface="Montserrat"/>
              </a:rPr>
              <a:t> cloud:  Microsoft Azure</a:t>
            </a:r>
          </a:p>
          <a:p>
            <a:pPr marL="734053" lvl="1" indent="-367026">
              <a:lnSpc>
                <a:spcPts val="5099"/>
              </a:lnSpc>
              <a:buFont typeface="Arial"/>
              <a:buChar char="•"/>
            </a:pPr>
            <a:r>
              <a:rPr lang="en-US" sz="3399" dirty="0" err="1">
                <a:solidFill>
                  <a:srgbClr val="000000"/>
                </a:solidFill>
                <a:latin typeface="Montserrat"/>
              </a:rPr>
              <a:t>Máy</a:t>
            </a:r>
            <a:r>
              <a:rPr lang="en-US" sz="3399" dirty="0">
                <a:solidFill>
                  <a:srgbClr val="000000"/>
                </a:solidFill>
                <a:latin typeface="Montserrat"/>
              </a:rPr>
              <a:t> </a:t>
            </a:r>
            <a:r>
              <a:rPr lang="en-US" sz="3399" dirty="0" err="1">
                <a:solidFill>
                  <a:srgbClr val="000000"/>
                </a:solidFill>
                <a:latin typeface="Montserrat"/>
              </a:rPr>
              <a:t>chủ</a:t>
            </a:r>
            <a:r>
              <a:rPr lang="en-US" sz="3399" dirty="0">
                <a:solidFill>
                  <a:srgbClr val="000000"/>
                </a:solidFill>
                <a:latin typeface="Montserrat"/>
              </a:rPr>
              <a:t> </a:t>
            </a:r>
            <a:r>
              <a:rPr lang="en-US" sz="3399" dirty="0" err="1">
                <a:solidFill>
                  <a:srgbClr val="000000"/>
                </a:solidFill>
                <a:latin typeface="Montserrat"/>
              </a:rPr>
              <a:t>lưu</a:t>
            </a:r>
            <a:r>
              <a:rPr lang="en-US" sz="3399" dirty="0">
                <a:solidFill>
                  <a:srgbClr val="000000"/>
                </a:solidFill>
                <a:latin typeface="Montserrat"/>
              </a:rPr>
              <a:t> </a:t>
            </a:r>
            <a:r>
              <a:rPr lang="en-US" sz="3399" dirty="0" err="1">
                <a:solidFill>
                  <a:srgbClr val="000000"/>
                </a:solidFill>
                <a:latin typeface="Montserrat"/>
              </a:rPr>
              <a:t>Cơ</a:t>
            </a:r>
            <a:r>
              <a:rPr lang="en-US" sz="3399" dirty="0">
                <a:solidFill>
                  <a:srgbClr val="000000"/>
                </a:solidFill>
                <a:latin typeface="Montserrat"/>
              </a:rPr>
              <a:t> </a:t>
            </a:r>
            <a:r>
              <a:rPr lang="en-US" sz="3399" dirty="0" err="1">
                <a:solidFill>
                  <a:srgbClr val="000000"/>
                </a:solidFill>
                <a:latin typeface="Montserrat"/>
              </a:rPr>
              <a:t>sở</a:t>
            </a:r>
            <a:r>
              <a:rPr lang="en-US" sz="3399" dirty="0">
                <a:solidFill>
                  <a:srgbClr val="000000"/>
                </a:solidFill>
                <a:latin typeface="Montserrat"/>
              </a:rPr>
              <a:t> </a:t>
            </a:r>
            <a:r>
              <a:rPr lang="en-US" sz="3399" dirty="0" err="1">
                <a:solidFill>
                  <a:srgbClr val="000000"/>
                </a:solidFill>
                <a:latin typeface="Montserrat"/>
              </a:rPr>
              <a:t>dữ</a:t>
            </a:r>
            <a:r>
              <a:rPr lang="en-US" sz="3399" dirty="0">
                <a:solidFill>
                  <a:srgbClr val="000000"/>
                </a:solidFill>
                <a:latin typeface="Montserrat"/>
              </a:rPr>
              <a:t> </a:t>
            </a:r>
            <a:r>
              <a:rPr lang="en-US" sz="3399" dirty="0" err="1">
                <a:solidFill>
                  <a:srgbClr val="000000"/>
                </a:solidFill>
                <a:latin typeface="Montserrat"/>
              </a:rPr>
              <a:t>liệu</a:t>
            </a:r>
            <a:r>
              <a:rPr lang="en-US" sz="3399" dirty="0">
                <a:solidFill>
                  <a:srgbClr val="000000"/>
                </a:solidFill>
                <a:latin typeface="Montserrat"/>
              </a:rPr>
              <a:t>: Virtual Machine</a:t>
            </a:r>
          </a:p>
          <a:p>
            <a:pPr marL="734053" lvl="1" indent="-367026">
              <a:lnSpc>
                <a:spcPts val="5099"/>
              </a:lnSpc>
              <a:buFont typeface="Arial"/>
              <a:buChar char="•"/>
            </a:pPr>
            <a:r>
              <a:rPr lang="en-US" sz="3399" dirty="0">
                <a:solidFill>
                  <a:srgbClr val="000000"/>
                </a:solidFill>
                <a:latin typeface="Montserrat"/>
              </a:rPr>
              <a:t>Node </a:t>
            </a:r>
            <a:r>
              <a:rPr lang="en-US" sz="3399" dirty="0" err="1">
                <a:solidFill>
                  <a:srgbClr val="000000"/>
                </a:solidFill>
                <a:latin typeface="Montserrat"/>
              </a:rPr>
              <a:t>máy</a:t>
            </a:r>
            <a:r>
              <a:rPr lang="en-US" sz="3399" dirty="0">
                <a:solidFill>
                  <a:srgbClr val="000000"/>
                </a:solidFill>
                <a:latin typeface="Montserrat"/>
              </a:rPr>
              <a:t> </a:t>
            </a:r>
            <a:r>
              <a:rPr lang="en-US" sz="3399" dirty="0" err="1">
                <a:solidFill>
                  <a:srgbClr val="000000"/>
                </a:solidFill>
                <a:latin typeface="Montserrat"/>
              </a:rPr>
              <a:t>chủ</a:t>
            </a:r>
            <a:r>
              <a:rPr lang="en-US" sz="3399" dirty="0">
                <a:solidFill>
                  <a:srgbClr val="000000"/>
                </a:solidFill>
                <a:latin typeface="Montserrat"/>
              </a:rPr>
              <a:t> CP-ABE: Virtual Machine</a:t>
            </a:r>
          </a:p>
          <a:p>
            <a:pPr marL="734053" lvl="1" indent="-367026">
              <a:lnSpc>
                <a:spcPts val="5099"/>
              </a:lnSpc>
              <a:buFont typeface="Arial"/>
              <a:buChar char="•"/>
            </a:pPr>
            <a:r>
              <a:rPr lang="en-US" sz="3399" dirty="0">
                <a:solidFill>
                  <a:srgbClr val="000000"/>
                </a:solidFill>
                <a:latin typeface="Montserrat"/>
              </a:rPr>
              <a:t>Users Virtual Machine</a:t>
            </a:r>
          </a:p>
        </p:txBody>
      </p:sp>
      <p:sp>
        <p:nvSpPr>
          <p:cNvPr id="14" name="TextBox 14"/>
          <p:cNvSpPr txBox="1"/>
          <p:nvPr/>
        </p:nvSpPr>
        <p:spPr>
          <a:xfrm>
            <a:off x="10900220" y="4757431"/>
            <a:ext cx="6373978" cy="1801932"/>
          </a:xfrm>
          <a:prstGeom prst="rect">
            <a:avLst/>
          </a:prstGeom>
        </p:spPr>
        <p:txBody>
          <a:bodyPr lIns="0" tIns="0" rIns="0" bIns="0" rtlCol="0" anchor="t">
            <a:spAutoFit/>
          </a:bodyPr>
          <a:lstStyle/>
          <a:p>
            <a:pPr algn="just">
              <a:lnSpc>
                <a:spcPts val="4800"/>
              </a:lnSpc>
            </a:pPr>
            <a:r>
              <a:rPr lang="en-US" sz="3200" dirty="0" err="1">
                <a:solidFill>
                  <a:srgbClr val="000000"/>
                </a:solidFill>
                <a:latin typeface="Montserrat Extra-Bold"/>
              </a:rPr>
              <a:t>Thư</a:t>
            </a:r>
            <a:r>
              <a:rPr lang="en-US" sz="3200" dirty="0">
                <a:solidFill>
                  <a:srgbClr val="000000"/>
                </a:solidFill>
                <a:latin typeface="Montserrat Extra-Bold"/>
              </a:rPr>
              <a:t> </a:t>
            </a:r>
            <a:r>
              <a:rPr lang="en-US" sz="3200" dirty="0" err="1">
                <a:solidFill>
                  <a:srgbClr val="000000"/>
                </a:solidFill>
                <a:latin typeface="Montserrat Extra-Bold"/>
              </a:rPr>
              <a:t>viện</a:t>
            </a:r>
            <a:r>
              <a:rPr lang="en-US" sz="3200" dirty="0">
                <a:solidFill>
                  <a:srgbClr val="000000"/>
                </a:solidFill>
                <a:latin typeface="Montserrat Extra-Bold"/>
              </a:rPr>
              <a:t> </a:t>
            </a:r>
            <a:r>
              <a:rPr lang="en-US" sz="3200" dirty="0" err="1">
                <a:solidFill>
                  <a:srgbClr val="000000"/>
                </a:solidFill>
                <a:latin typeface="Montserrat Extra-Bold"/>
              </a:rPr>
              <a:t>sử</a:t>
            </a:r>
            <a:r>
              <a:rPr lang="en-US" sz="3200" dirty="0">
                <a:solidFill>
                  <a:srgbClr val="000000"/>
                </a:solidFill>
                <a:latin typeface="Montserrat Extra-Bold"/>
              </a:rPr>
              <a:t> </a:t>
            </a:r>
            <a:r>
              <a:rPr lang="en-US" sz="3200" dirty="0" err="1">
                <a:solidFill>
                  <a:srgbClr val="000000"/>
                </a:solidFill>
                <a:latin typeface="Montserrat Extra-Bold"/>
              </a:rPr>
              <a:t>dụng</a:t>
            </a:r>
            <a:r>
              <a:rPr lang="en-US" sz="3200" dirty="0">
                <a:solidFill>
                  <a:srgbClr val="000000"/>
                </a:solidFill>
                <a:latin typeface="Montserrat Extra-Bold"/>
              </a:rPr>
              <a:t>:</a:t>
            </a:r>
          </a:p>
          <a:p>
            <a:pPr algn="just">
              <a:lnSpc>
                <a:spcPts val="4800"/>
              </a:lnSpc>
              <a:spcBef>
                <a:spcPct val="0"/>
              </a:spcBef>
            </a:pPr>
            <a:r>
              <a:rPr lang="en-US" sz="3200" dirty="0">
                <a:solidFill>
                  <a:srgbClr val="000000"/>
                </a:solidFill>
                <a:latin typeface="Montserrat"/>
              </a:rPr>
              <a:t>Charm-Crypto scheme CP-ABE</a:t>
            </a:r>
          </a:p>
          <a:p>
            <a:pPr algn="just">
              <a:lnSpc>
                <a:spcPts val="4800"/>
              </a:lnSpc>
              <a:spcBef>
                <a:spcPct val="0"/>
              </a:spcBef>
            </a:pPr>
            <a:r>
              <a:rPr lang="en-US" sz="3200" dirty="0" err="1">
                <a:solidFill>
                  <a:srgbClr val="000000"/>
                </a:solidFill>
                <a:latin typeface="Montserrat"/>
              </a:rPr>
              <a:t>Openssl</a:t>
            </a:r>
            <a:endParaRPr lang="en-US" sz="3200" dirty="0">
              <a:solidFill>
                <a:srgbClr val="000000"/>
              </a:solidFill>
              <a:latin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287753">
            <a:off x="16987685" y="3777821"/>
            <a:ext cx="3115917" cy="9247376"/>
            <a:chOff x="0" y="0"/>
            <a:chExt cx="152426" cy="452366"/>
          </a:xfrm>
        </p:grpSpPr>
        <p:sp>
          <p:nvSpPr>
            <p:cNvPr id="3" name="Freeform 3"/>
            <p:cNvSpPr/>
            <p:nvPr/>
          </p:nvSpPr>
          <p:spPr>
            <a:xfrm>
              <a:off x="0" y="0"/>
              <a:ext cx="152426" cy="452366"/>
            </a:xfrm>
            <a:custGeom>
              <a:avLst/>
              <a:gdLst/>
              <a:ahLst/>
              <a:cxnLst/>
              <a:rect l="l" t="t" r="r" b="b"/>
              <a:pathLst>
                <a:path w="152426" h="452366">
                  <a:moveTo>
                    <a:pt x="0" y="0"/>
                  </a:moveTo>
                  <a:lnTo>
                    <a:pt x="152426" y="0"/>
                  </a:lnTo>
                  <a:lnTo>
                    <a:pt x="152426" y="452366"/>
                  </a:lnTo>
                  <a:lnTo>
                    <a:pt x="0" y="452366"/>
                  </a:lnTo>
                  <a:close/>
                </a:path>
              </a:pathLst>
            </a:custGeom>
            <a:solidFill>
              <a:srgbClr val="10101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149887" y="305752"/>
            <a:ext cx="1447709" cy="1445896"/>
            <a:chOff x="0" y="0"/>
            <a:chExt cx="381290" cy="380812"/>
          </a:xfrm>
        </p:grpSpPr>
        <p:sp>
          <p:nvSpPr>
            <p:cNvPr id="6" name="Freeform 6"/>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8" name="AutoShape 8"/>
          <p:cNvSpPr/>
          <p:nvPr/>
        </p:nvSpPr>
        <p:spPr>
          <a:xfrm flipV="1">
            <a:off x="1756500" y="1423987"/>
            <a:ext cx="10813212" cy="14287"/>
          </a:xfrm>
          <a:prstGeom prst="line">
            <a:avLst/>
          </a:prstGeom>
          <a:ln w="28575" cap="flat">
            <a:solidFill>
              <a:srgbClr val="000000"/>
            </a:solidFill>
            <a:prstDash val="solid"/>
            <a:headEnd type="none" w="sm" len="sm"/>
            <a:tailEnd type="none" w="sm" len="sm"/>
          </a:ln>
        </p:spPr>
      </p:sp>
      <p:sp>
        <p:nvSpPr>
          <p:cNvPr id="9" name="TextBox 9"/>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04</a:t>
            </a:r>
          </a:p>
        </p:txBody>
      </p:sp>
      <p:sp>
        <p:nvSpPr>
          <p:cNvPr id="10" name="TextBox 10"/>
          <p:cNvSpPr txBox="1"/>
          <p:nvPr/>
        </p:nvSpPr>
        <p:spPr>
          <a:xfrm>
            <a:off x="1756481" y="746760"/>
            <a:ext cx="10813247" cy="621029"/>
          </a:xfrm>
          <a:prstGeom prst="rect">
            <a:avLst/>
          </a:prstGeom>
        </p:spPr>
        <p:txBody>
          <a:bodyPr lIns="0" tIns="0" rIns="0" bIns="0" rtlCol="0" anchor="t">
            <a:spAutoFit/>
          </a:bodyPr>
          <a:lstStyle/>
          <a:p>
            <a:pPr algn="just">
              <a:lnSpc>
                <a:spcPts val="4859"/>
              </a:lnSpc>
            </a:pPr>
            <a:r>
              <a:rPr lang="en-US" sz="4499" spc="-211">
                <a:solidFill>
                  <a:srgbClr val="284B6E"/>
                </a:solidFill>
                <a:latin typeface="Montserrat Extra-Bold"/>
              </a:rPr>
              <a:t> Triển khai thực hiện</a:t>
            </a:r>
          </a:p>
        </p:txBody>
      </p:sp>
      <p:sp>
        <p:nvSpPr>
          <p:cNvPr id="11" name="TextBox 11"/>
          <p:cNvSpPr txBox="1"/>
          <p:nvPr/>
        </p:nvSpPr>
        <p:spPr>
          <a:xfrm>
            <a:off x="379946" y="2118147"/>
            <a:ext cx="7454966" cy="826142"/>
          </a:xfrm>
          <a:prstGeom prst="rect">
            <a:avLst/>
          </a:prstGeom>
        </p:spPr>
        <p:txBody>
          <a:bodyPr lIns="0" tIns="0" rIns="0" bIns="0" rtlCol="0" anchor="t">
            <a:spAutoFit/>
          </a:bodyPr>
          <a:lstStyle/>
          <a:p>
            <a:pPr marL="0" lvl="0" indent="0">
              <a:lnSpc>
                <a:spcPts val="6380"/>
              </a:lnSpc>
            </a:pPr>
            <a:r>
              <a:rPr lang="en-US" sz="5800">
                <a:solidFill>
                  <a:srgbClr val="2E2D2D"/>
                </a:solidFill>
                <a:latin typeface="Montserrat Extra-Bold"/>
              </a:rPr>
              <a:t>Kịch bản triển khai</a:t>
            </a:r>
          </a:p>
        </p:txBody>
      </p:sp>
      <p:sp>
        <p:nvSpPr>
          <p:cNvPr id="12" name="TextBox 12"/>
          <p:cNvSpPr txBox="1"/>
          <p:nvPr/>
        </p:nvSpPr>
        <p:spPr>
          <a:xfrm>
            <a:off x="379946" y="3328371"/>
            <a:ext cx="15680407" cy="6718857"/>
          </a:xfrm>
          <a:prstGeom prst="rect">
            <a:avLst/>
          </a:prstGeom>
        </p:spPr>
        <p:txBody>
          <a:bodyPr lIns="0" tIns="0" rIns="0" bIns="0" rtlCol="0" anchor="t">
            <a:spAutoFit/>
          </a:bodyPr>
          <a:lstStyle/>
          <a:p>
            <a:pPr>
              <a:lnSpc>
                <a:spcPts val="6745"/>
              </a:lnSpc>
            </a:pPr>
            <a:r>
              <a:rPr lang="en-US" sz="3898">
                <a:solidFill>
                  <a:srgbClr val="101010"/>
                </a:solidFill>
                <a:latin typeface="Montserrat Bold"/>
              </a:rPr>
              <a:t>Lưu trữ bản mã:</a:t>
            </a:r>
            <a:r>
              <a:rPr lang="en-US" sz="3898">
                <a:solidFill>
                  <a:srgbClr val="101010"/>
                </a:solidFill>
                <a:latin typeface="Montserrat"/>
              </a:rPr>
              <a:t> Lưu trữ bản mã của file và key AES đã được mã hóa trên hệ thống máy chủ cloud.</a:t>
            </a:r>
          </a:p>
          <a:p>
            <a:pPr>
              <a:lnSpc>
                <a:spcPts val="6745"/>
              </a:lnSpc>
            </a:pPr>
            <a:endParaRPr lang="en-US" sz="3898">
              <a:solidFill>
                <a:srgbClr val="101010"/>
              </a:solidFill>
              <a:latin typeface="Montserrat"/>
            </a:endParaRPr>
          </a:p>
          <a:p>
            <a:pPr>
              <a:lnSpc>
                <a:spcPts val="6745"/>
              </a:lnSpc>
            </a:pPr>
            <a:r>
              <a:rPr lang="en-US" sz="3898">
                <a:solidFill>
                  <a:srgbClr val="101010"/>
                </a:solidFill>
                <a:latin typeface="Montserrat Bold"/>
              </a:rPr>
              <a:t>Giải mã file:</a:t>
            </a:r>
            <a:r>
              <a:rPr lang="en-US" sz="3898">
                <a:solidFill>
                  <a:srgbClr val="101010"/>
                </a:solidFill>
                <a:latin typeface="Montserrat"/>
              </a:rPr>
              <a:t> Khi người dùng truy cập vào cloud, họ sẽ sẽ có thể sử dụng secret key CP-ABE của mình để giải mã key AES (nếu thuộc tính người dùng của họ thỏa mãn), sau đó sử dụng key AES để giải mã file quá trình này diễn ra trên máy người dùng.</a:t>
            </a:r>
          </a:p>
          <a:p>
            <a:pPr>
              <a:lnSpc>
                <a:spcPts val="6745"/>
              </a:lnSpc>
            </a:pPr>
            <a:endParaRPr lang="en-US" sz="3898">
              <a:solidFill>
                <a:srgbClr val="101010"/>
              </a:solidFill>
              <a:latin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a:off x="149887" y="305752"/>
            <a:ext cx="1447709" cy="1445896"/>
            <a:chOff x="0" y="0"/>
            <a:chExt cx="381290" cy="380812"/>
          </a:xfrm>
        </p:grpSpPr>
        <p:sp>
          <p:nvSpPr>
            <p:cNvPr id="3" name="Freeform 3"/>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5" name="AutoShape 5"/>
          <p:cNvSpPr/>
          <p:nvPr/>
        </p:nvSpPr>
        <p:spPr>
          <a:xfrm>
            <a:off x="1756497" y="1741909"/>
            <a:ext cx="6078415" cy="9739"/>
          </a:xfrm>
          <a:prstGeom prst="line">
            <a:avLst/>
          </a:prstGeom>
          <a:ln w="28575" cap="flat">
            <a:solidFill>
              <a:srgbClr val="000000"/>
            </a:solidFill>
            <a:prstDash val="solid"/>
            <a:headEnd type="none" w="sm" len="sm"/>
            <a:tailEnd type="none" w="sm" len="sm"/>
          </a:ln>
        </p:spPr>
      </p:sp>
      <p:pic>
        <p:nvPicPr>
          <p:cNvPr id="6" name="Picture 6"/>
          <p:cNvPicPr>
            <a:picLocks noChangeAspect="1"/>
          </p:cNvPicPr>
          <p:nvPr/>
        </p:nvPicPr>
        <p:blipFill>
          <a:blip r:embed="rId2"/>
          <a:srcRect t="2828" b="1571"/>
          <a:stretch>
            <a:fillRect/>
          </a:stretch>
        </p:blipFill>
        <p:spPr>
          <a:xfrm>
            <a:off x="9765543" y="0"/>
            <a:ext cx="6970529" cy="10287000"/>
          </a:xfrm>
          <a:prstGeom prst="rect">
            <a:avLst/>
          </a:prstGeom>
        </p:spPr>
      </p:pic>
      <p:sp>
        <p:nvSpPr>
          <p:cNvPr id="7" name="TextBox 7"/>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04</a:t>
            </a:r>
          </a:p>
        </p:txBody>
      </p:sp>
      <p:sp>
        <p:nvSpPr>
          <p:cNvPr id="8" name="TextBox 8"/>
          <p:cNvSpPr txBox="1"/>
          <p:nvPr/>
        </p:nvSpPr>
        <p:spPr>
          <a:xfrm>
            <a:off x="1756481" y="746760"/>
            <a:ext cx="10813247" cy="621029"/>
          </a:xfrm>
          <a:prstGeom prst="rect">
            <a:avLst/>
          </a:prstGeom>
        </p:spPr>
        <p:txBody>
          <a:bodyPr lIns="0" tIns="0" rIns="0" bIns="0" rtlCol="0" anchor="t">
            <a:spAutoFit/>
          </a:bodyPr>
          <a:lstStyle/>
          <a:p>
            <a:pPr algn="just">
              <a:lnSpc>
                <a:spcPts val="4859"/>
              </a:lnSpc>
            </a:pPr>
            <a:r>
              <a:rPr lang="en-US" sz="4499" spc="-211">
                <a:solidFill>
                  <a:srgbClr val="284B6E"/>
                </a:solidFill>
                <a:latin typeface="Montserrat Extra-Bold"/>
              </a:rPr>
              <a:t> Triển khai thực hiện</a:t>
            </a:r>
          </a:p>
        </p:txBody>
      </p:sp>
      <p:sp>
        <p:nvSpPr>
          <p:cNvPr id="9" name="TextBox 9"/>
          <p:cNvSpPr txBox="1"/>
          <p:nvPr/>
        </p:nvSpPr>
        <p:spPr>
          <a:xfrm>
            <a:off x="149887" y="1959427"/>
            <a:ext cx="7454966" cy="826142"/>
          </a:xfrm>
          <a:prstGeom prst="rect">
            <a:avLst/>
          </a:prstGeom>
        </p:spPr>
        <p:txBody>
          <a:bodyPr lIns="0" tIns="0" rIns="0" bIns="0" rtlCol="0" anchor="t">
            <a:spAutoFit/>
          </a:bodyPr>
          <a:lstStyle/>
          <a:p>
            <a:pPr marL="0" lvl="0" indent="0">
              <a:lnSpc>
                <a:spcPts val="6380"/>
              </a:lnSpc>
            </a:pPr>
            <a:r>
              <a:rPr lang="en-US" sz="5800">
                <a:solidFill>
                  <a:srgbClr val="2E2D2D"/>
                </a:solidFill>
                <a:latin typeface="Montserrat Extra-Bold"/>
              </a:rPr>
              <a:t>Kịch bản triển khai</a:t>
            </a:r>
          </a:p>
        </p:txBody>
      </p:sp>
      <p:sp>
        <p:nvSpPr>
          <p:cNvPr id="10" name="TextBox 10"/>
          <p:cNvSpPr txBox="1"/>
          <p:nvPr/>
        </p:nvSpPr>
        <p:spPr>
          <a:xfrm>
            <a:off x="149887" y="4573918"/>
            <a:ext cx="9325323" cy="1177265"/>
          </a:xfrm>
          <a:prstGeom prst="rect">
            <a:avLst/>
          </a:prstGeom>
        </p:spPr>
        <p:txBody>
          <a:bodyPr lIns="0" tIns="0" rIns="0" bIns="0" rtlCol="0" anchor="t">
            <a:spAutoFit/>
          </a:bodyPr>
          <a:lstStyle/>
          <a:p>
            <a:pPr>
              <a:lnSpc>
                <a:spcPts val="4620"/>
              </a:lnSpc>
            </a:pPr>
            <a:r>
              <a:rPr lang="en-US" sz="4200">
                <a:solidFill>
                  <a:srgbClr val="2E2D2D"/>
                </a:solidFill>
                <a:latin typeface="Montserrat"/>
              </a:rPr>
              <a:t>Cơ sở dữ liệu mẫu </a:t>
            </a:r>
          </a:p>
          <a:p>
            <a:pPr marL="0" lvl="0" indent="0">
              <a:lnSpc>
                <a:spcPts val="4620"/>
              </a:lnSpc>
            </a:pPr>
            <a:r>
              <a:rPr lang="en-US" sz="4200">
                <a:solidFill>
                  <a:srgbClr val="2E2D2D"/>
                </a:solidFill>
                <a:latin typeface="Montserrat"/>
              </a:rPr>
              <a:t>được triển khai trên MS SQL Server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a:off x="149887" y="305752"/>
            <a:ext cx="1447709" cy="1445896"/>
            <a:chOff x="0" y="0"/>
            <a:chExt cx="381290" cy="380812"/>
          </a:xfrm>
        </p:grpSpPr>
        <p:sp>
          <p:nvSpPr>
            <p:cNvPr id="3" name="Freeform 3"/>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5" name="AutoShape 5"/>
          <p:cNvSpPr/>
          <p:nvPr/>
        </p:nvSpPr>
        <p:spPr>
          <a:xfrm flipV="1">
            <a:off x="1756497" y="1727622"/>
            <a:ext cx="10813212" cy="14287"/>
          </a:xfrm>
          <a:prstGeom prst="line">
            <a:avLst/>
          </a:prstGeom>
          <a:ln w="28575" cap="flat">
            <a:solidFill>
              <a:srgbClr val="000000"/>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49887" y="4412985"/>
            <a:ext cx="17809110" cy="4845315"/>
          </a:xfrm>
          <a:prstGeom prst="rect">
            <a:avLst/>
          </a:prstGeom>
        </p:spPr>
      </p:pic>
      <p:sp>
        <p:nvSpPr>
          <p:cNvPr id="7" name="TextBox 7"/>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04</a:t>
            </a:r>
          </a:p>
        </p:txBody>
      </p:sp>
      <p:sp>
        <p:nvSpPr>
          <p:cNvPr id="8" name="TextBox 8"/>
          <p:cNvSpPr txBox="1"/>
          <p:nvPr/>
        </p:nvSpPr>
        <p:spPr>
          <a:xfrm>
            <a:off x="1756481" y="746760"/>
            <a:ext cx="10813247" cy="621029"/>
          </a:xfrm>
          <a:prstGeom prst="rect">
            <a:avLst/>
          </a:prstGeom>
        </p:spPr>
        <p:txBody>
          <a:bodyPr lIns="0" tIns="0" rIns="0" bIns="0" rtlCol="0" anchor="t">
            <a:spAutoFit/>
          </a:bodyPr>
          <a:lstStyle/>
          <a:p>
            <a:pPr algn="just">
              <a:lnSpc>
                <a:spcPts val="4859"/>
              </a:lnSpc>
            </a:pPr>
            <a:r>
              <a:rPr lang="en-US" sz="4499" spc="-211">
                <a:solidFill>
                  <a:srgbClr val="284B6E"/>
                </a:solidFill>
                <a:latin typeface="Montserrat Extra-Bold"/>
              </a:rPr>
              <a:t> Triển khai thực hiện</a:t>
            </a:r>
          </a:p>
        </p:txBody>
      </p:sp>
      <p:sp>
        <p:nvSpPr>
          <p:cNvPr id="9" name="TextBox 9"/>
          <p:cNvSpPr txBox="1"/>
          <p:nvPr/>
        </p:nvSpPr>
        <p:spPr>
          <a:xfrm>
            <a:off x="379946" y="2118147"/>
            <a:ext cx="7454966" cy="826142"/>
          </a:xfrm>
          <a:prstGeom prst="rect">
            <a:avLst/>
          </a:prstGeom>
        </p:spPr>
        <p:txBody>
          <a:bodyPr lIns="0" tIns="0" rIns="0" bIns="0" rtlCol="0" anchor="t">
            <a:spAutoFit/>
          </a:bodyPr>
          <a:lstStyle/>
          <a:p>
            <a:pPr marL="0" lvl="0" indent="0">
              <a:lnSpc>
                <a:spcPts val="6380"/>
              </a:lnSpc>
            </a:pPr>
            <a:r>
              <a:rPr lang="en-US" sz="5800">
                <a:solidFill>
                  <a:srgbClr val="2E2D2D"/>
                </a:solidFill>
                <a:latin typeface="Montserrat Extra-Bold"/>
              </a:rPr>
              <a:t>Kịch bản triển khai</a:t>
            </a:r>
          </a:p>
        </p:txBody>
      </p:sp>
      <p:sp>
        <p:nvSpPr>
          <p:cNvPr id="10" name="TextBox 10"/>
          <p:cNvSpPr txBox="1"/>
          <p:nvPr/>
        </p:nvSpPr>
        <p:spPr>
          <a:xfrm>
            <a:off x="379946" y="3479746"/>
            <a:ext cx="11069836" cy="681346"/>
          </a:xfrm>
          <a:prstGeom prst="rect">
            <a:avLst/>
          </a:prstGeom>
        </p:spPr>
        <p:txBody>
          <a:bodyPr lIns="0" tIns="0" rIns="0" bIns="0" rtlCol="0" anchor="t">
            <a:spAutoFit/>
          </a:bodyPr>
          <a:lstStyle/>
          <a:p>
            <a:pPr marL="0" lvl="0" indent="0">
              <a:lnSpc>
                <a:spcPts val="5390"/>
              </a:lnSpc>
            </a:pPr>
            <a:r>
              <a:rPr lang="en-US" sz="4900">
                <a:solidFill>
                  <a:srgbClr val="2E2D2D"/>
                </a:solidFill>
                <a:latin typeface="Montserrat Italics"/>
              </a:rPr>
              <a:t>Dữ liệu mẫu về dữ liệu khách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47750" y="3075512"/>
          <a:ext cx="16211550" cy="6136048"/>
        </p:xfrm>
        <a:graphic>
          <a:graphicData uri="http://schemas.openxmlformats.org/drawingml/2006/table">
            <a:tbl>
              <a:tblPr/>
              <a:tblGrid>
                <a:gridCol w="8105775">
                  <a:extLst>
                    <a:ext uri="{9D8B030D-6E8A-4147-A177-3AD203B41FA5}">
                      <a16:colId xmlns:a16="http://schemas.microsoft.com/office/drawing/2014/main" val="20000"/>
                    </a:ext>
                  </a:extLst>
                </a:gridCol>
                <a:gridCol w="8105775">
                  <a:extLst>
                    <a:ext uri="{9D8B030D-6E8A-4147-A177-3AD203B41FA5}">
                      <a16:colId xmlns:a16="http://schemas.microsoft.com/office/drawing/2014/main" val="20001"/>
                    </a:ext>
                  </a:extLst>
                </a:gridCol>
              </a:tblGrid>
              <a:tr h="1435153">
                <a:tc>
                  <a:txBody>
                    <a:bodyPr/>
                    <a:lstStyle/>
                    <a:p>
                      <a:pPr algn="ctr">
                        <a:lnSpc>
                          <a:spcPts val="3371"/>
                        </a:lnSpc>
                        <a:defRPr/>
                      </a:pPr>
                      <a:r>
                        <a:rPr lang="en-US" sz="2408">
                          <a:solidFill>
                            <a:srgbClr val="101010"/>
                          </a:solidFill>
                          <a:latin typeface="Montserrat Semi-Bold"/>
                        </a:rPr>
                        <a:t>Thành viên trong nhóm </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tc>
                  <a:txBody>
                    <a:bodyPr/>
                    <a:lstStyle/>
                    <a:p>
                      <a:pPr algn="ctr">
                        <a:lnSpc>
                          <a:spcPts val="3371"/>
                        </a:lnSpc>
                        <a:defRPr/>
                      </a:pPr>
                      <a:r>
                        <a:rPr lang="en-US" sz="2408">
                          <a:solidFill>
                            <a:srgbClr val="101010"/>
                          </a:solidFill>
                          <a:latin typeface="Montserrat Semi-Bold"/>
                        </a:rPr>
                        <a:t>Công việc</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extLst>
                  <a:ext uri="{0D108BD9-81ED-4DB2-BD59-A6C34878D82A}">
                    <a16:rowId xmlns:a16="http://schemas.microsoft.com/office/drawing/2014/main" val="10000"/>
                  </a:ext>
                </a:extLst>
              </a:tr>
              <a:tr h="1566965">
                <a:tc>
                  <a:txBody>
                    <a:bodyPr/>
                    <a:lstStyle/>
                    <a:p>
                      <a:pPr algn="ctr">
                        <a:lnSpc>
                          <a:spcPts val="3371"/>
                        </a:lnSpc>
                        <a:defRPr/>
                      </a:pPr>
                      <a:r>
                        <a:rPr lang="en-US" sz="2408">
                          <a:solidFill>
                            <a:srgbClr val="101010"/>
                          </a:solidFill>
                          <a:latin typeface="Montserrat Semi-Bold"/>
                        </a:rPr>
                        <a:t>Nguyễn Hoài Phương </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tc>
                  <a:txBody>
                    <a:bodyPr/>
                    <a:lstStyle/>
                    <a:p>
                      <a:pPr algn="l">
                        <a:lnSpc>
                          <a:spcPts val="3371"/>
                        </a:lnSpc>
                        <a:defRPr/>
                      </a:pPr>
                      <a:r>
                        <a:rPr lang="en-US" sz="2408">
                          <a:solidFill>
                            <a:srgbClr val="101010"/>
                          </a:solidFill>
                          <a:latin typeface="Montserrat Semi-Bold"/>
                        </a:rPr>
                        <a:t>Triển khai máy chủ cloud trên Microsoft Azure, Node máy chủ xác thực CP-ABE trên Virtual Machine, Thực hiện mã hóa CSDL và AES Key </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extLst>
                  <a:ext uri="{0D108BD9-81ED-4DB2-BD59-A6C34878D82A}">
                    <a16:rowId xmlns:a16="http://schemas.microsoft.com/office/drawing/2014/main" val="10001"/>
                  </a:ext>
                </a:extLst>
              </a:tr>
              <a:tr h="1566965">
                <a:tc>
                  <a:txBody>
                    <a:bodyPr/>
                    <a:lstStyle/>
                    <a:p>
                      <a:pPr algn="ctr">
                        <a:lnSpc>
                          <a:spcPts val="3371"/>
                        </a:lnSpc>
                        <a:defRPr/>
                      </a:pPr>
                      <a:r>
                        <a:rPr lang="en-US" sz="2408">
                          <a:solidFill>
                            <a:srgbClr val="101010"/>
                          </a:solidFill>
                          <a:latin typeface="Montserrat Semi-Bold"/>
                        </a:rPr>
                        <a:t>Nguyễn Đức Tài</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tc>
                  <a:txBody>
                    <a:bodyPr/>
                    <a:lstStyle/>
                    <a:p>
                      <a:pPr algn="l">
                        <a:lnSpc>
                          <a:spcPts val="3371"/>
                        </a:lnSpc>
                        <a:defRPr/>
                      </a:pPr>
                      <a:r>
                        <a:rPr lang="en-US" sz="2408">
                          <a:solidFill>
                            <a:srgbClr val="101010"/>
                          </a:solidFill>
                          <a:latin typeface="Montserrat Semi-Bold"/>
                        </a:rPr>
                        <a:t>Thiết kế Cơ sở dữ liệu, Thêm dữ liệu mẫu, Triển khai node máy chủ lưu Cơ sở dữ liệu trên Virtual Machine, Thực hiện mã hóa CSDL và AES Key</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extLst>
                  <a:ext uri="{0D108BD9-81ED-4DB2-BD59-A6C34878D82A}">
                    <a16:rowId xmlns:a16="http://schemas.microsoft.com/office/drawing/2014/main" val="10002"/>
                  </a:ext>
                </a:extLst>
              </a:tr>
              <a:tr h="1566965">
                <a:tc>
                  <a:txBody>
                    <a:bodyPr/>
                    <a:lstStyle/>
                    <a:p>
                      <a:pPr algn="ctr">
                        <a:lnSpc>
                          <a:spcPts val="3371"/>
                        </a:lnSpc>
                        <a:defRPr/>
                      </a:pPr>
                      <a:r>
                        <a:rPr lang="en-US" sz="2408">
                          <a:solidFill>
                            <a:srgbClr val="101010"/>
                          </a:solidFill>
                          <a:latin typeface="Montserrat Semi-Bold"/>
                        </a:rPr>
                        <a:t>Trần Minh Duy</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tc>
                  <a:txBody>
                    <a:bodyPr/>
                    <a:lstStyle/>
                    <a:p>
                      <a:pPr algn="l">
                        <a:lnSpc>
                          <a:spcPts val="3371"/>
                        </a:lnSpc>
                        <a:defRPr/>
                      </a:pPr>
                      <a:r>
                        <a:rPr lang="en-US" sz="2408">
                          <a:solidFill>
                            <a:srgbClr val="101010"/>
                          </a:solidFill>
                          <a:latin typeface="Montserrat Semi-Bold"/>
                        </a:rPr>
                        <a:t>Triển khai node xác thực trên Virtual Machine, Triển khai node User trên Virtual Machine, Thực hiện mã hóa CSDL và AES Key</a:t>
                      </a:r>
                      <a:endParaRPr lang="en-US" sz="1100"/>
                    </a:p>
                  </a:txBody>
                  <a:tcPr marL="114300" marR="114300" marT="114300" marB="114300">
                    <a:lnL w="19050" cap="flat" cmpd="sng" algn="ctr">
                      <a:solidFill>
                        <a:srgbClr val="E6A292"/>
                      </a:solidFill>
                      <a:prstDash val="solid"/>
                      <a:round/>
                      <a:headEnd type="none" w="med" len="med"/>
                      <a:tailEnd type="none" w="med" len="med"/>
                    </a:lnL>
                    <a:lnR w="19050" cap="flat" cmpd="sng" algn="ctr">
                      <a:solidFill>
                        <a:srgbClr val="E6A292"/>
                      </a:solidFill>
                      <a:prstDash val="solid"/>
                      <a:round/>
                      <a:headEnd type="none" w="med" len="med"/>
                      <a:tailEnd type="none" w="med" len="med"/>
                    </a:lnR>
                    <a:lnT w="19050" cap="flat" cmpd="sng" algn="ctr">
                      <a:solidFill>
                        <a:srgbClr val="E6A292"/>
                      </a:solidFill>
                      <a:prstDash val="solid"/>
                      <a:round/>
                      <a:headEnd type="none" w="med" len="med"/>
                      <a:tailEnd type="none" w="med" len="med"/>
                    </a:lnT>
                    <a:lnB w="19050" cap="flat" cmpd="sng" algn="ctr">
                      <a:solidFill>
                        <a:srgbClr val="E6A292"/>
                      </a:solidFill>
                      <a:prstDash val="solid"/>
                      <a:round/>
                      <a:headEnd type="none" w="med" len="med"/>
                      <a:tailEnd type="none" w="med" len="med"/>
                    </a:lnB>
                    <a:solidFill>
                      <a:srgbClr val="FCEDD1"/>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4404477" y="1028700"/>
            <a:ext cx="9479047" cy="1190625"/>
          </a:xfrm>
          <a:prstGeom prst="rect">
            <a:avLst/>
          </a:prstGeom>
        </p:spPr>
        <p:txBody>
          <a:bodyPr lIns="0" tIns="0" rIns="0" bIns="0" rtlCol="0" anchor="t">
            <a:spAutoFit/>
          </a:bodyPr>
          <a:lstStyle/>
          <a:p>
            <a:pPr marL="0" lvl="0" indent="0" algn="ctr">
              <a:lnSpc>
                <a:spcPts val="9420"/>
              </a:lnSpc>
              <a:spcBef>
                <a:spcPct val="0"/>
              </a:spcBef>
            </a:pPr>
            <a:r>
              <a:rPr lang="en-US" sz="7850">
                <a:solidFill>
                  <a:srgbClr val="FCEDD1"/>
                </a:solidFill>
                <a:latin typeface="Saira Black"/>
              </a:rPr>
              <a:t>Phân công công việc</a:t>
            </a:r>
          </a:p>
        </p:txBody>
      </p:sp>
      <p:grpSp>
        <p:nvGrpSpPr>
          <p:cNvPr id="4" name="Group 4"/>
          <p:cNvGrpSpPr/>
          <p:nvPr/>
        </p:nvGrpSpPr>
        <p:grpSpPr>
          <a:xfrm rot="-4580748">
            <a:off x="16360246" y="-7590111"/>
            <a:ext cx="3086100" cy="14831276"/>
            <a:chOff x="0" y="0"/>
            <a:chExt cx="812800" cy="3906180"/>
          </a:xfrm>
        </p:grpSpPr>
        <p:sp>
          <p:nvSpPr>
            <p:cNvPr id="5" name="Freeform 5"/>
            <p:cNvSpPr/>
            <p:nvPr/>
          </p:nvSpPr>
          <p:spPr>
            <a:xfrm>
              <a:off x="0" y="0"/>
              <a:ext cx="812800" cy="3906180"/>
            </a:xfrm>
            <a:custGeom>
              <a:avLst/>
              <a:gdLst/>
              <a:ahLst/>
              <a:cxnLst/>
              <a:rect l="l" t="t" r="r" b="b"/>
              <a:pathLst>
                <a:path w="812800" h="3906180">
                  <a:moveTo>
                    <a:pt x="0" y="0"/>
                  </a:moveTo>
                  <a:lnTo>
                    <a:pt x="812800" y="0"/>
                  </a:lnTo>
                  <a:lnTo>
                    <a:pt x="812800" y="3906180"/>
                  </a:lnTo>
                  <a:lnTo>
                    <a:pt x="0" y="3906180"/>
                  </a:lnTo>
                  <a:close/>
                </a:path>
              </a:pathLst>
            </a:custGeom>
            <a:solidFill>
              <a:srgbClr val="E6A292"/>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rot="3109176">
            <a:off x="1076619" y="-7175028"/>
            <a:ext cx="3086100" cy="11044225"/>
            <a:chOff x="0" y="0"/>
            <a:chExt cx="812800" cy="2908767"/>
          </a:xfrm>
        </p:grpSpPr>
        <p:sp>
          <p:nvSpPr>
            <p:cNvPr id="8" name="Freeform 8"/>
            <p:cNvSpPr/>
            <p:nvPr/>
          </p:nvSpPr>
          <p:spPr>
            <a:xfrm>
              <a:off x="0" y="0"/>
              <a:ext cx="812800" cy="2908767"/>
            </a:xfrm>
            <a:custGeom>
              <a:avLst/>
              <a:gdLst/>
              <a:ahLst/>
              <a:cxnLst/>
              <a:rect l="l" t="t" r="r" b="b"/>
              <a:pathLst>
                <a:path w="812800" h="2908767">
                  <a:moveTo>
                    <a:pt x="0" y="0"/>
                  </a:moveTo>
                  <a:lnTo>
                    <a:pt x="812800" y="0"/>
                  </a:lnTo>
                  <a:lnTo>
                    <a:pt x="812800" y="2908767"/>
                  </a:lnTo>
                  <a:lnTo>
                    <a:pt x="0" y="2908767"/>
                  </a:lnTo>
                  <a:close/>
                </a:path>
              </a:pathLst>
            </a:custGeom>
            <a:solidFill>
              <a:srgbClr val="E6A292"/>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4861" y="396097"/>
            <a:ext cx="1995221" cy="20627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D049A5-230A-A6EF-4D80-27C16D722680}"/>
              </a:ext>
            </a:extLst>
          </p:cNvPr>
          <p:cNvPicPr>
            <a:picLocks noChangeAspect="1"/>
          </p:cNvPicPr>
          <p:nvPr/>
        </p:nvPicPr>
        <p:blipFill>
          <a:blip r:embed="rId2"/>
          <a:stretch>
            <a:fillRect/>
          </a:stretch>
        </p:blipFill>
        <p:spPr>
          <a:xfrm>
            <a:off x="3850732" y="-34249"/>
            <a:ext cx="14437268" cy="9140826"/>
          </a:xfrm>
          <a:prstGeom prst="rect">
            <a:avLst/>
          </a:prstGeom>
        </p:spPr>
      </p:pic>
      <p:grpSp>
        <p:nvGrpSpPr>
          <p:cNvPr id="2" name="Group 2"/>
          <p:cNvGrpSpPr/>
          <p:nvPr/>
        </p:nvGrpSpPr>
        <p:grpSpPr>
          <a:xfrm>
            <a:off x="-1978076" y="6516165"/>
            <a:ext cx="6266395" cy="626639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01010"/>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332696" y="7208066"/>
            <a:ext cx="3113487" cy="3523494"/>
          </a:xfrm>
          <a:prstGeom prst="rect">
            <a:avLst/>
          </a:prstGeom>
        </p:spPr>
      </p:pic>
      <p:grpSp>
        <p:nvGrpSpPr>
          <p:cNvPr id="6" name="Group 6"/>
          <p:cNvGrpSpPr/>
          <p:nvPr/>
        </p:nvGrpSpPr>
        <p:grpSpPr>
          <a:xfrm>
            <a:off x="149887" y="305752"/>
            <a:ext cx="1447709" cy="1445896"/>
            <a:chOff x="0" y="0"/>
            <a:chExt cx="381290" cy="380812"/>
          </a:xfrm>
        </p:grpSpPr>
        <p:sp>
          <p:nvSpPr>
            <p:cNvPr id="7" name="Freeform 7"/>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10" name="TextBox 10"/>
          <p:cNvSpPr txBox="1"/>
          <p:nvPr/>
        </p:nvSpPr>
        <p:spPr>
          <a:xfrm>
            <a:off x="0" y="2060977"/>
            <a:ext cx="2539293" cy="1933480"/>
          </a:xfrm>
          <a:prstGeom prst="rect">
            <a:avLst/>
          </a:prstGeom>
        </p:spPr>
        <p:txBody>
          <a:bodyPr lIns="0" tIns="0" rIns="0" bIns="0" rtlCol="0" anchor="t">
            <a:spAutoFit/>
          </a:bodyPr>
          <a:lstStyle/>
          <a:p>
            <a:pPr marL="0" lvl="0" indent="0" algn="l">
              <a:lnSpc>
                <a:spcPts val="7697"/>
              </a:lnSpc>
              <a:spcBef>
                <a:spcPct val="0"/>
              </a:spcBef>
            </a:pPr>
            <a:r>
              <a:rPr lang="en-US" sz="6414">
                <a:solidFill>
                  <a:srgbClr val="092046"/>
                </a:solidFill>
                <a:latin typeface="Montserrat Extra-Bold"/>
              </a:rPr>
              <a:t>Ngữ cảnh</a:t>
            </a:r>
          </a:p>
        </p:txBody>
      </p:sp>
      <p:sp>
        <p:nvSpPr>
          <p:cNvPr id="11" name="TextBox 11"/>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01</a:t>
            </a:r>
          </a:p>
        </p:txBody>
      </p:sp>
      <p:sp>
        <p:nvSpPr>
          <p:cNvPr id="12" name="TextBox 12"/>
          <p:cNvSpPr txBox="1"/>
          <p:nvPr/>
        </p:nvSpPr>
        <p:spPr>
          <a:xfrm>
            <a:off x="4684638" y="9477612"/>
            <a:ext cx="12352967" cy="641071"/>
          </a:xfrm>
          <a:prstGeom prst="rect">
            <a:avLst/>
          </a:prstGeom>
        </p:spPr>
        <p:txBody>
          <a:bodyPr lIns="0" tIns="0" rIns="0" bIns="0" rtlCol="0" anchor="t">
            <a:spAutoFit/>
          </a:bodyPr>
          <a:lstStyle/>
          <a:p>
            <a:pPr algn="ctr">
              <a:lnSpc>
                <a:spcPts val="2614"/>
              </a:lnSpc>
              <a:spcBef>
                <a:spcPct val="0"/>
              </a:spcBef>
            </a:pPr>
            <a:r>
              <a:rPr lang="en-US" sz="2011" dirty="0" err="1">
                <a:solidFill>
                  <a:srgbClr val="000000"/>
                </a:solidFill>
                <a:latin typeface="Montaser Arabic semiBold"/>
              </a:rPr>
              <a:t>Cửa</a:t>
            </a:r>
            <a:r>
              <a:rPr lang="en-US" sz="2011" dirty="0">
                <a:solidFill>
                  <a:srgbClr val="000000"/>
                </a:solidFill>
                <a:latin typeface="Montaser Arabic semiBold"/>
              </a:rPr>
              <a:t> </a:t>
            </a:r>
            <a:r>
              <a:rPr lang="en-US" sz="2011" dirty="0" err="1">
                <a:solidFill>
                  <a:srgbClr val="000000"/>
                </a:solidFill>
                <a:latin typeface="Montaser Arabic semiBold"/>
              </a:rPr>
              <a:t>hàng</a:t>
            </a:r>
            <a:r>
              <a:rPr lang="en-US" sz="2011" dirty="0">
                <a:solidFill>
                  <a:srgbClr val="000000"/>
                </a:solidFill>
                <a:latin typeface="Montaser Arabic semiBold"/>
              </a:rPr>
              <a:t> </a:t>
            </a:r>
            <a:r>
              <a:rPr lang="en-US" sz="2011" dirty="0" err="1">
                <a:solidFill>
                  <a:srgbClr val="000000"/>
                </a:solidFill>
                <a:latin typeface="Montaser Arabic semiBold"/>
              </a:rPr>
              <a:t>bán</a:t>
            </a:r>
            <a:r>
              <a:rPr lang="en-US" sz="2011" dirty="0">
                <a:solidFill>
                  <a:srgbClr val="000000"/>
                </a:solidFill>
                <a:latin typeface="Montaser Arabic semiBold"/>
              </a:rPr>
              <a:t> </a:t>
            </a:r>
            <a:r>
              <a:rPr lang="en-US" sz="2011" dirty="0" err="1">
                <a:solidFill>
                  <a:srgbClr val="000000"/>
                </a:solidFill>
                <a:latin typeface="Montaser Arabic semiBold"/>
              </a:rPr>
              <a:t>lẻ</a:t>
            </a:r>
            <a:r>
              <a:rPr lang="en-US" sz="2011" dirty="0">
                <a:solidFill>
                  <a:srgbClr val="000000"/>
                </a:solidFill>
                <a:latin typeface="Montaser Arabic semiBold"/>
              </a:rPr>
              <a:t> </a:t>
            </a:r>
            <a:r>
              <a:rPr lang="en-US" sz="2011" dirty="0" err="1">
                <a:solidFill>
                  <a:srgbClr val="000000"/>
                </a:solidFill>
                <a:latin typeface="Montaser Arabic semiBold"/>
              </a:rPr>
              <a:t>muốn</a:t>
            </a:r>
            <a:r>
              <a:rPr lang="en-US" sz="2011" dirty="0">
                <a:solidFill>
                  <a:srgbClr val="000000"/>
                </a:solidFill>
                <a:latin typeface="Montaser Arabic semiBold"/>
              </a:rPr>
              <a:t> 1 </a:t>
            </a:r>
            <a:r>
              <a:rPr lang="en-US" sz="2011" dirty="0" err="1">
                <a:solidFill>
                  <a:srgbClr val="000000"/>
                </a:solidFill>
                <a:latin typeface="Montaser Arabic semiBold"/>
              </a:rPr>
              <a:t>lưu</a:t>
            </a:r>
            <a:r>
              <a:rPr lang="en-US" sz="2011" dirty="0">
                <a:solidFill>
                  <a:srgbClr val="000000"/>
                </a:solidFill>
                <a:latin typeface="Montaser Arabic semiBold"/>
              </a:rPr>
              <a:t> </a:t>
            </a:r>
            <a:r>
              <a:rPr lang="en-US" sz="2011" dirty="0" err="1">
                <a:solidFill>
                  <a:srgbClr val="000000"/>
                </a:solidFill>
                <a:latin typeface="Montaser Arabic semiBold"/>
              </a:rPr>
              <a:t>trữ</a:t>
            </a:r>
            <a:r>
              <a:rPr lang="en-US" sz="2011" dirty="0">
                <a:solidFill>
                  <a:srgbClr val="000000"/>
                </a:solidFill>
                <a:latin typeface="Montaser Arabic semiBold"/>
              </a:rPr>
              <a:t>  database </a:t>
            </a:r>
            <a:r>
              <a:rPr lang="en-US" sz="2011" dirty="0" err="1">
                <a:solidFill>
                  <a:srgbClr val="000000"/>
                </a:solidFill>
                <a:latin typeface="Montaser Arabic semiBold"/>
              </a:rPr>
              <a:t>của</a:t>
            </a:r>
            <a:r>
              <a:rPr lang="en-US" sz="2011" dirty="0">
                <a:solidFill>
                  <a:srgbClr val="000000"/>
                </a:solidFill>
                <a:latin typeface="Montaser Arabic semiBold"/>
              </a:rPr>
              <a:t> </a:t>
            </a:r>
            <a:r>
              <a:rPr lang="en-US" sz="2011" dirty="0" err="1">
                <a:solidFill>
                  <a:srgbClr val="000000"/>
                </a:solidFill>
                <a:latin typeface="Montaser Arabic semiBold"/>
              </a:rPr>
              <a:t>mình</a:t>
            </a:r>
            <a:r>
              <a:rPr lang="en-US" sz="2011" dirty="0">
                <a:solidFill>
                  <a:srgbClr val="000000"/>
                </a:solidFill>
                <a:latin typeface="Montaser Arabic semiBold"/>
              </a:rPr>
              <a:t> </a:t>
            </a:r>
            <a:r>
              <a:rPr lang="en-US" sz="2011" dirty="0" err="1">
                <a:solidFill>
                  <a:srgbClr val="000000"/>
                </a:solidFill>
                <a:latin typeface="Montaser Arabic semiBold"/>
              </a:rPr>
              <a:t>lên</a:t>
            </a:r>
            <a:r>
              <a:rPr lang="en-US" sz="2011" dirty="0">
                <a:solidFill>
                  <a:srgbClr val="000000"/>
                </a:solidFill>
                <a:latin typeface="Montaser Arabic semiBold"/>
              </a:rPr>
              <a:t> cloud </a:t>
            </a:r>
            <a:r>
              <a:rPr lang="en-US" sz="2011" dirty="0" err="1">
                <a:solidFill>
                  <a:srgbClr val="000000"/>
                </a:solidFill>
                <a:latin typeface="Montaser Arabic semiBold"/>
              </a:rPr>
              <a:t>và</a:t>
            </a:r>
            <a:r>
              <a:rPr lang="en-US" sz="2011" dirty="0">
                <a:solidFill>
                  <a:srgbClr val="000000"/>
                </a:solidFill>
                <a:latin typeface="Montaser Arabic semiBold"/>
              </a:rPr>
              <a:t> </a:t>
            </a:r>
            <a:r>
              <a:rPr lang="en-US" sz="2011" dirty="0" err="1">
                <a:solidFill>
                  <a:srgbClr val="000000"/>
                </a:solidFill>
                <a:latin typeface="Montaser Arabic semiBold"/>
              </a:rPr>
              <a:t>đảm</a:t>
            </a:r>
            <a:r>
              <a:rPr lang="en-US" sz="2011" dirty="0">
                <a:solidFill>
                  <a:srgbClr val="000000"/>
                </a:solidFill>
                <a:latin typeface="Montaser Arabic semiBold"/>
              </a:rPr>
              <a:t> </a:t>
            </a:r>
            <a:r>
              <a:rPr lang="en-US" sz="2011" dirty="0" err="1">
                <a:solidFill>
                  <a:srgbClr val="000000"/>
                </a:solidFill>
                <a:latin typeface="Montaser Arabic semiBold"/>
              </a:rPr>
              <a:t>bảo</a:t>
            </a:r>
            <a:r>
              <a:rPr lang="en-US" sz="2011" dirty="0">
                <a:solidFill>
                  <a:srgbClr val="000000"/>
                </a:solidFill>
                <a:latin typeface="Montaser Arabic semiBold"/>
              </a:rPr>
              <a:t> </a:t>
            </a:r>
            <a:r>
              <a:rPr lang="en-US" sz="2011" dirty="0" err="1">
                <a:solidFill>
                  <a:srgbClr val="000000"/>
                </a:solidFill>
                <a:latin typeface="Montaser Arabic semiBold"/>
              </a:rPr>
              <a:t>chỉ</a:t>
            </a:r>
            <a:r>
              <a:rPr lang="en-US" sz="2011" dirty="0">
                <a:solidFill>
                  <a:srgbClr val="000000"/>
                </a:solidFill>
                <a:latin typeface="Montaser Arabic semiBold"/>
              </a:rPr>
              <a:t> </a:t>
            </a:r>
            <a:r>
              <a:rPr lang="en-US" sz="2011" dirty="0" err="1">
                <a:solidFill>
                  <a:srgbClr val="000000"/>
                </a:solidFill>
                <a:latin typeface="Montaser Arabic semiBold"/>
              </a:rPr>
              <a:t>những</a:t>
            </a:r>
            <a:r>
              <a:rPr lang="en-US" sz="2011" dirty="0">
                <a:solidFill>
                  <a:srgbClr val="000000"/>
                </a:solidFill>
                <a:latin typeface="Montaser Arabic semiBold"/>
              </a:rPr>
              <a:t> ai </a:t>
            </a:r>
            <a:r>
              <a:rPr lang="en-US" sz="2011" dirty="0" err="1">
                <a:solidFill>
                  <a:srgbClr val="000000"/>
                </a:solidFill>
                <a:latin typeface="Montaser Arabic semiBold"/>
              </a:rPr>
              <a:t>có</a:t>
            </a:r>
            <a:r>
              <a:rPr lang="en-US" sz="2011" dirty="0">
                <a:solidFill>
                  <a:srgbClr val="000000"/>
                </a:solidFill>
                <a:latin typeface="Montaser Arabic semiBold"/>
              </a:rPr>
              <a:t> </a:t>
            </a:r>
            <a:r>
              <a:rPr lang="en-US" sz="2011" dirty="0" err="1">
                <a:solidFill>
                  <a:srgbClr val="000000"/>
                </a:solidFill>
                <a:latin typeface="Montaser Arabic semiBold"/>
              </a:rPr>
              <a:t>có</a:t>
            </a:r>
            <a:r>
              <a:rPr lang="en-US" sz="2011" dirty="0">
                <a:solidFill>
                  <a:srgbClr val="000000"/>
                </a:solidFill>
                <a:latin typeface="Montaser Arabic semiBold"/>
              </a:rPr>
              <a:t> </a:t>
            </a:r>
            <a:r>
              <a:rPr lang="en-US" sz="2011" dirty="0" err="1">
                <a:solidFill>
                  <a:srgbClr val="000000"/>
                </a:solidFill>
                <a:latin typeface="Montaser Arabic semiBold"/>
              </a:rPr>
              <a:t>quyền</a:t>
            </a:r>
            <a:r>
              <a:rPr lang="en-US" sz="2011" dirty="0">
                <a:solidFill>
                  <a:srgbClr val="000000"/>
                </a:solidFill>
                <a:latin typeface="Montaser Arabic semiBold"/>
              </a:rPr>
              <a:t> </a:t>
            </a:r>
            <a:r>
              <a:rPr lang="en-US" sz="2011" dirty="0" err="1">
                <a:solidFill>
                  <a:srgbClr val="000000"/>
                </a:solidFill>
                <a:latin typeface="Montaser Arabic semiBold"/>
              </a:rPr>
              <a:t>truy</a:t>
            </a:r>
            <a:r>
              <a:rPr lang="en-US" sz="2011" dirty="0">
                <a:solidFill>
                  <a:srgbClr val="000000"/>
                </a:solidFill>
                <a:latin typeface="Montaser Arabic semiBold"/>
              </a:rPr>
              <a:t> </a:t>
            </a:r>
            <a:r>
              <a:rPr lang="en-US" sz="2011" dirty="0" err="1">
                <a:solidFill>
                  <a:srgbClr val="000000"/>
                </a:solidFill>
                <a:latin typeface="Montaser Arabic semiBold"/>
              </a:rPr>
              <a:t>cập</a:t>
            </a:r>
            <a:r>
              <a:rPr lang="en-US" sz="2011" dirty="0">
                <a:solidFill>
                  <a:srgbClr val="000000"/>
                </a:solidFill>
                <a:latin typeface="Montaser Arabic semiBold"/>
              </a:rPr>
              <a:t> </a:t>
            </a:r>
            <a:r>
              <a:rPr lang="en-US" sz="2011" dirty="0" err="1">
                <a:solidFill>
                  <a:srgbClr val="000000"/>
                </a:solidFill>
                <a:latin typeface="Montaser Arabic semiBold"/>
              </a:rPr>
              <a:t>mới</a:t>
            </a:r>
            <a:r>
              <a:rPr lang="en-US" sz="2011" dirty="0">
                <a:solidFill>
                  <a:srgbClr val="000000"/>
                </a:solidFill>
                <a:latin typeface="Montaser Arabic semiBold"/>
              </a:rPr>
              <a:t> </a:t>
            </a:r>
            <a:r>
              <a:rPr lang="en-US" sz="2011" dirty="0" err="1">
                <a:solidFill>
                  <a:srgbClr val="000000"/>
                </a:solidFill>
                <a:latin typeface="Montaser Arabic semiBold"/>
              </a:rPr>
              <a:t>được</a:t>
            </a:r>
            <a:r>
              <a:rPr lang="en-US" sz="2011" dirty="0">
                <a:solidFill>
                  <a:srgbClr val="000000"/>
                </a:solidFill>
                <a:latin typeface="Montaser Arabic semiBold"/>
              </a:rPr>
              <a:t> </a:t>
            </a:r>
            <a:r>
              <a:rPr lang="en-US" sz="2011" dirty="0" err="1">
                <a:solidFill>
                  <a:srgbClr val="000000"/>
                </a:solidFill>
                <a:latin typeface="Montaser Arabic semiBold"/>
              </a:rPr>
              <a:t>sử</a:t>
            </a:r>
            <a:r>
              <a:rPr lang="en-US" sz="2011" dirty="0">
                <a:solidFill>
                  <a:srgbClr val="000000"/>
                </a:solidFill>
                <a:latin typeface="Montaser Arabic semiBold"/>
              </a:rPr>
              <a:t> </a:t>
            </a:r>
            <a:r>
              <a:rPr lang="en-US" sz="2011" dirty="0" err="1">
                <a:solidFill>
                  <a:srgbClr val="000000"/>
                </a:solidFill>
                <a:latin typeface="Montaser Arabic semiBold"/>
              </a:rPr>
              <a:t>dụng</a:t>
            </a:r>
            <a:r>
              <a:rPr lang="en-US" sz="2011" dirty="0">
                <a:solidFill>
                  <a:srgbClr val="000000"/>
                </a:solidFill>
                <a:latin typeface="Montaser Arabic semiBold"/>
              </a:rPr>
              <a:t> </a:t>
            </a:r>
            <a:r>
              <a:rPr lang="en-US" sz="2011" dirty="0" err="1">
                <a:solidFill>
                  <a:srgbClr val="000000"/>
                </a:solidFill>
                <a:latin typeface="Montaser Arabic semiBold"/>
              </a:rPr>
              <a:t>dữ</a:t>
            </a:r>
            <a:r>
              <a:rPr lang="en-US" sz="2011" dirty="0">
                <a:solidFill>
                  <a:srgbClr val="000000"/>
                </a:solidFill>
                <a:latin typeface="Montaser Arabic semiBold"/>
              </a:rPr>
              <a:t> </a:t>
            </a:r>
            <a:r>
              <a:rPr lang="en-US" sz="2011" dirty="0" err="1">
                <a:solidFill>
                  <a:srgbClr val="000000"/>
                </a:solidFill>
                <a:latin typeface="Montaser Arabic semiBold"/>
              </a:rPr>
              <a:t>liệu</a:t>
            </a:r>
            <a:r>
              <a:rPr lang="en-US" sz="2011" dirty="0">
                <a:solidFill>
                  <a:srgbClr val="000000"/>
                </a:solidFill>
                <a:latin typeface="Montaser Arabic semiBold"/>
              </a:rPr>
              <a:t> </a:t>
            </a:r>
            <a:r>
              <a:rPr lang="en-US" sz="2011" dirty="0" err="1">
                <a:solidFill>
                  <a:srgbClr val="000000"/>
                </a:solidFill>
                <a:latin typeface="Montaser Arabic semiBold"/>
              </a:rPr>
              <a:t>trong</a:t>
            </a:r>
            <a:r>
              <a:rPr lang="en-US" sz="2011" dirty="0">
                <a:solidFill>
                  <a:srgbClr val="000000"/>
                </a:solidFill>
                <a:latin typeface="Montaser Arabic semiBold"/>
              </a:rPr>
              <a:t> CSDL</a:t>
            </a:r>
          </a:p>
        </p:txBody>
      </p:sp>
      <p:sp>
        <p:nvSpPr>
          <p:cNvPr id="16" name="TextBox 15">
            <a:extLst>
              <a:ext uri="{FF2B5EF4-FFF2-40B4-BE49-F238E27FC236}">
                <a16:creationId xmlns:a16="http://schemas.microsoft.com/office/drawing/2014/main" id="{91EAF98F-660A-8BD2-D16D-A6FC9C75523D}"/>
              </a:ext>
            </a:extLst>
          </p:cNvPr>
          <p:cNvSpPr txBox="1"/>
          <p:nvPr/>
        </p:nvSpPr>
        <p:spPr>
          <a:xfrm>
            <a:off x="3100849" y="5876921"/>
            <a:ext cx="10124766" cy="369332"/>
          </a:xfrm>
          <a:prstGeom prst="rect">
            <a:avLst/>
          </a:prstGeom>
          <a:noFill/>
        </p:spPr>
        <p:txBody>
          <a:bodyPr wrap="square">
            <a:spAutoFit/>
          </a:bodyPr>
          <a:lstStyle/>
          <a:p>
            <a:endParaRPr lang="en-US" dirty="0"/>
          </a:p>
        </p:txBody>
      </p:sp>
      <p:sp>
        <p:nvSpPr>
          <p:cNvPr id="24" name="TextBox 23">
            <a:extLst>
              <a:ext uri="{FF2B5EF4-FFF2-40B4-BE49-F238E27FC236}">
                <a16:creationId xmlns:a16="http://schemas.microsoft.com/office/drawing/2014/main" id="{9A6445B4-3B2F-2A79-06BB-0925EF86710B}"/>
              </a:ext>
            </a:extLst>
          </p:cNvPr>
          <p:cNvSpPr txBox="1"/>
          <p:nvPr/>
        </p:nvSpPr>
        <p:spPr>
          <a:xfrm>
            <a:off x="6223700" y="8515657"/>
            <a:ext cx="10124766" cy="584775"/>
          </a:xfrm>
          <a:prstGeom prst="rect">
            <a:avLst/>
          </a:prstGeom>
          <a:noFill/>
        </p:spPr>
        <p:txBody>
          <a:bodyPr wrap="square">
            <a:spAutoFit/>
          </a:bodyPr>
          <a:lstStyle/>
          <a:p>
            <a:pPr algn="ctr"/>
            <a:r>
              <a:rPr lang="en-US" sz="3200" dirty="0" err="1">
                <a:latin typeface="Segoe UI Historic" panose="020B0502040204020203" pitchFamily="34" charset="0"/>
              </a:rPr>
              <a:t>Mô</a:t>
            </a:r>
            <a:r>
              <a:rPr lang="en-US" sz="3200" dirty="0">
                <a:latin typeface="Segoe UI Historic" panose="020B0502040204020203" pitchFamily="34" charset="0"/>
              </a:rPr>
              <a:t> </a:t>
            </a:r>
            <a:r>
              <a:rPr lang="en-US" sz="3200" dirty="0" err="1">
                <a:latin typeface="Segoe UI Historic" panose="020B0502040204020203" pitchFamily="34" charset="0"/>
              </a:rPr>
              <a:t>hình</a:t>
            </a:r>
            <a:r>
              <a:rPr lang="en-US" sz="3200" dirty="0">
                <a:latin typeface="Segoe UI Historic" panose="020B0502040204020203" pitchFamily="34" charset="0"/>
              </a:rPr>
              <a:t> </a:t>
            </a:r>
            <a:r>
              <a:rPr lang="en-US" sz="3200" dirty="0" err="1">
                <a:latin typeface="Segoe UI Historic" panose="020B0502040204020203" pitchFamily="34" charset="0"/>
              </a:rPr>
              <a:t>kiến</a:t>
            </a:r>
            <a:r>
              <a:rPr lang="en-US" sz="3200" dirty="0">
                <a:latin typeface="Segoe UI Historic" panose="020B0502040204020203" pitchFamily="34" charset="0"/>
              </a:rPr>
              <a:t> </a:t>
            </a:r>
            <a:r>
              <a:rPr lang="en-US" sz="3200" dirty="0" err="1">
                <a:latin typeface="Segoe UI Historic" panose="020B0502040204020203" pitchFamily="34" charset="0"/>
              </a:rPr>
              <a:t>trúc</a:t>
            </a:r>
            <a:endParaRPr lang="en-US"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287753">
            <a:off x="16987685" y="3777821"/>
            <a:ext cx="3115917" cy="9247376"/>
            <a:chOff x="0" y="0"/>
            <a:chExt cx="152426" cy="452366"/>
          </a:xfrm>
        </p:grpSpPr>
        <p:sp>
          <p:nvSpPr>
            <p:cNvPr id="3" name="Freeform 3"/>
            <p:cNvSpPr/>
            <p:nvPr/>
          </p:nvSpPr>
          <p:spPr>
            <a:xfrm>
              <a:off x="0" y="0"/>
              <a:ext cx="152426" cy="452366"/>
            </a:xfrm>
            <a:custGeom>
              <a:avLst/>
              <a:gdLst/>
              <a:ahLst/>
              <a:cxnLst/>
              <a:rect l="l" t="t" r="r" b="b"/>
              <a:pathLst>
                <a:path w="152426" h="452366">
                  <a:moveTo>
                    <a:pt x="0" y="0"/>
                  </a:moveTo>
                  <a:lnTo>
                    <a:pt x="152426" y="0"/>
                  </a:lnTo>
                  <a:lnTo>
                    <a:pt x="152426" y="452366"/>
                  </a:lnTo>
                  <a:lnTo>
                    <a:pt x="0" y="452366"/>
                  </a:lnTo>
                  <a:close/>
                </a:path>
              </a:pathLst>
            </a:custGeom>
            <a:solidFill>
              <a:srgbClr val="10101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1372363" y="206811"/>
            <a:ext cx="4512743" cy="474560"/>
          </a:xfrm>
          <a:prstGeom prst="rect">
            <a:avLst/>
          </a:prstGeom>
        </p:spPr>
        <p:txBody>
          <a:bodyPr lIns="0" tIns="0" rIns="0" bIns="0" rtlCol="0" anchor="t">
            <a:spAutoFit/>
          </a:bodyPr>
          <a:lstStyle/>
          <a:p>
            <a:pPr algn="just">
              <a:lnSpc>
                <a:spcPts val="3848"/>
              </a:lnSpc>
            </a:pPr>
            <a:r>
              <a:rPr lang="en-US" sz="2748" spc="-60">
                <a:solidFill>
                  <a:srgbClr val="284B6E"/>
                </a:solidFill>
                <a:latin typeface="Montserrat Extra-Bold"/>
              </a:rPr>
              <a:t>Chọn chủ đề nghiên cứu</a:t>
            </a:r>
          </a:p>
        </p:txBody>
      </p:sp>
      <p:grpSp>
        <p:nvGrpSpPr>
          <p:cNvPr id="6" name="Group 6"/>
          <p:cNvGrpSpPr/>
          <p:nvPr/>
        </p:nvGrpSpPr>
        <p:grpSpPr>
          <a:xfrm>
            <a:off x="141084" y="129397"/>
            <a:ext cx="1105333" cy="1103948"/>
            <a:chOff x="0" y="0"/>
            <a:chExt cx="381290" cy="380812"/>
          </a:xfrm>
        </p:grpSpPr>
        <p:sp>
          <p:nvSpPr>
            <p:cNvPr id="7" name="Freeform 7"/>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9" name="AutoShape 9"/>
          <p:cNvSpPr/>
          <p:nvPr/>
        </p:nvSpPr>
        <p:spPr>
          <a:xfrm flipV="1">
            <a:off x="1372363" y="688643"/>
            <a:ext cx="4512743" cy="0"/>
          </a:xfrm>
          <a:prstGeom prst="line">
            <a:avLst/>
          </a:prstGeom>
          <a:ln w="28575" cap="flat">
            <a:solidFill>
              <a:srgbClr val="FFFFFF"/>
            </a:solidFill>
            <a:prstDash val="solid"/>
            <a:headEnd type="none" w="sm" len="sm"/>
            <a:tailEnd type="none" w="sm" len="sm"/>
          </a:ln>
        </p:spPr>
      </p:sp>
      <p:sp>
        <p:nvSpPr>
          <p:cNvPr id="10" name="TextBox 10"/>
          <p:cNvSpPr txBox="1"/>
          <p:nvPr/>
        </p:nvSpPr>
        <p:spPr>
          <a:xfrm>
            <a:off x="141084" y="1360573"/>
            <a:ext cx="13362272" cy="1181034"/>
          </a:xfrm>
          <a:prstGeom prst="rect">
            <a:avLst/>
          </a:prstGeom>
        </p:spPr>
        <p:txBody>
          <a:bodyPr lIns="0" tIns="0" rIns="0" bIns="0" rtlCol="0" anchor="t">
            <a:spAutoFit/>
          </a:bodyPr>
          <a:lstStyle/>
          <a:p>
            <a:pPr>
              <a:lnSpc>
                <a:spcPts val="9371"/>
              </a:lnSpc>
            </a:pPr>
            <a:r>
              <a:rPr lang="en-US" sz="7809" spc="39">
                <a:solidFill>
                  <a:srgbClr val="284B6E"/>
                </a:solidFill>
                <a:latin typeface="Montserrat Extra-Bold"/>
              </a:rPr>
              <a:t>Tài sản cần bảo vệ</a:t>
            </a:r>
          </a:p>
        </p:txBody>
      </p:sp>
      <p:sp>
        <p:nvSpPr>
          <p:cNvPr id="11" name="AutoShape 11"/>
          <p:cNvSpPr/>
          <p:nvPr/>
        </p:nvSpPr>
        <p:spPr>
          <a:xfrm>
            <a:off x="282273" y="2560657"/>
            <a:ext cx="9608637" cy="52379"/>
          </a:xfrm>
          <a:prstGeom prst="line">
            <a:avLst/>
          </a:prstGeom>
          <a:ln w="38100" cap="flat">
            <a:solidFill>
              <a:srgbClr val="FFFFFF"/>
            </a:solidFill>
            <a:prstDash val="solid"/>
            <a:headEnd type="none" w="sm" len="sm"/>
            <a:tailEnd type="none" w="sm" len="sm"/>
          </a:ln>
        </p:spPr>
      </p:sp>
      <p:sp>
        <p:nvSpPr>
          <p:cNvPr id="12" name="TextBox 12"/>
          <p:cNvSpPr txBox="1"/>
          <p:nvPr/>
        </p:nvSpPr>
        <p:spPr>
          <a:xfrm>
            <a:off x="141084" y="352375"/>
            <a:ext cx="1105333" cy="619890"/>
          </a:xfrm>
          <a:prstGeom prst="rect">
            <a:avLst/>
          </a:prstGeom>
        </p:spPr>
        <p:txBody>
          <a:bodyPr lIns="0" tIns="0" rIns="0" bIns="0" rtlCol="0" anchor="t">
            <a:spAutoFit/>
          </a:bodyPr>
          <a:lstStyle/>
          <a:p>
            <a:pPr algn="ctr">
              <a:lnSpc>
                <a:spcPts val="4581"/>
              </a:lnSpc>
            </a:pPr>
            <a:r>
              <a:rPr lang="en-US" sz="3817">
                <a:solidFill>
                  <a:srgbClr val="FFFFFF"/>
                </a:solidFill>
                <a:latin typeface="Telegraf Bold"/>
              </a:rPr>
              <a:t>01</a:t>
            </a:r>
          </a:p>
        </p:txBody>
      </p:sp>
      <p:sp>
        <p:nvSpPr>
          <p:cNvPr id="13" name="TextBox 13"/>
          <p:cNvSpPr txBox="1"/>
          <p:nvPr/>
        </p:nvSpPr>
        <p:spPr>
          <a:xfrm>
            <a:off x="282169" y="3613161"/>
            <a:ext cx="18005831" cy="3740531"/>
          </a:xfrm>
          <a:prstGeom prst="rect">
            <a:avLst/>
          </a:prstGeom>
        </p:spPr>
        <p:txBody>
          <a:bodyPr lIns="0" tIns="0" rIns="0" bIns="0" rtlCol="0" anchor="t">
            <a:spAutoFit/>
          </a:bodyPr>
          <a:lstStyle/>
          <a:p>
            <a:pPr marL="1209041" lvl="1" indent="-604520">
              <a:lnSpc>
                <a:spcPts val="10192"/>
              </a:lnSpc>
              <a:buFont typeface="Arial"/>
              <a:buChar char="•"/>
            </a:pPr>
            <a:r>
              <a:rPr lang="en-US" sz="5600" spc="84">
                <a:solidFill>
                  <a:srgbClr val="000000"/>
                </a:solidFill>
                <a:latin typeface="Montserrat"/>
              </a:rPr>
              <a:t>Cơ sở dữ liệu (CSDL) chứa thông tin khách hàng của cửa hàng bán lẻ </a:t>
            </a:r>
          </a:p>
          <a:p>
            <a:pPr marL="1209041" lvl="1" indent="-604520" algn="just">
              <a:lnSpc>
                <a:spcPts val="10192"/>
              </a:lnSpc>
              <a:buFont typeface="Arial"/>
              <a:buChar char="•"/>
            </a:pPr>
            <a:r>
              <a:rPr lang="en-US" sz="5600" spc="84">
                <a:solidFill>
                  <a:srgbClr val="000000"/>
                </a:solidFill>
                <a:latin typeface="Montserrat"/>
              </a:rPr>
              <a:t>Khóa mã hóa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sp>
        <p:nvSpPr>
          <p:cNvPr id="2" name="TextBox 2"/>
          <p:cNvSpPr txBox="1"/>
          <p:nvPr/>
        </p:nvSpPr>
        <p:spPr>
          <a:xfrm>
            <a:off x="1372363" y="206811"/>
            <a:ext cx="4512743" cy="474560"/>
          </a:xfrm>
          <a:prstGeom prst="rect">
            <a:avLst/>
          </a:prstGeom>
        </p:spPr>
        <p:txBody>
          <a:bodyPr lIns="0" tIns="0" rIns="0" bIns="0" rtlCol="0" anchor="t">
            <a:spAutoFit/>
          </a:bodyPr>
          <a:lstStyle/>
          <a:p>
            <a:pPr algn="just">
              <a:lnSpc>
                <a:spcPts val="3848"/>
              </a:lnSpc>
            </a:pPr>
            <a:r>
              <a:rPr lang="en-US" sz="2748" spc="-60">
                <a:solidFill>
                  <a:srgbClr val="284B6E"/>
                </a:solidFill>
                <a:latin typeface="Montserrat Extra-Bold"/>
              </a:rPr>
              <a:t>Chọn chủ đề nghiên cứu</a:t>
            </a:r>
          </a:p>
        </p:txBody>
      </p:sp>
      <p:grpSp>
        <p:nvGrpSpPr>
          <p:cNvPr id="3" name="Group 3"/>
          <p:cNvGrpSpPr/>
          <p:nvPr/>
        </p:nvGrpSpPr>
        <p:grpSpPr>
          <a:xfrm>
            <a:off x="141084" y="129397"/>
            <a:ext cx="1105333" cy="1103948"/>
            <a:chOff x="0" y="0"/>
            <a:chExt cx="381290" cy="380812"/>
          </a:xfrm>
        </p:grpSpPr>
        <p:sp>
          <p:nvSpPr>
            <p:cNvPr id="4" name="Freeform 4"/>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6" name="AutoShape 6"/>
          <p:cNvSpPr/>
          <p:nvPr/>
        </p:nvSpPr>
        <p:spPr>
          <a:xfrm flipV="1">
            <a:off x="1372363" y="688643"/>
            <a:ext cx="4512743" cy="0"/>
          </a:xfrm>
          <a:prstGeom prst="line">
            <a:avLst/>
          </a:prstGeom>
          <a:ln w="28575" cap="flat">
            <a:solidFill>
              <a:srgbClr val="FFFFFF"/>
            </a:solidFill>
            <a:prstDash val="solid"/>
            <a:headEnd type="none" w="sm" len="sm"/>
            <a:tailEnd type="none" w="sm" len="sm"/>
          </a:ln>
        </p:spPr>
      </p:sp>
      <p:pic>
        <p:nvPicPr>
          <p:cNvPr id="7" name="Picture 7"/>
          <p:cNvPicPr>
            <a:picLocks noChangeAspect="1"/>
          </p:cNvPicPr>
          <p:nvPr/>
        </p:nvPicPr>
        <p:blipFill>
          <a:blip r:embed="rId2"/>
          <a:srcRect/>
          <a:stretch>
            <a:fillRect/>
          </a:stretch>
        </p:blipFill>
        <p:spPr>
          <a:xfrm>
            <a:off x="1823333" y="1785315"/>
            <a:ext cx="14641334" cy="8338840"/>
          </a:xfrm>
          <a:prstGeom prst="rect">
            <a:avLst/>
          </a:prstGeom>
        </p:spPr>
      </p:pic>
      <p:sp>
        <p:nvSpPr>
          <p:cNvPr id="8" name="TextBox 8"/>
          <p:cNvSpPr txBox="1"/>
          <p:nvPr/>
        </p:nvSpPr>
        <p:spPr>
          <a:xfrm>
            <a:off x="1372440" y="712456"/>
            <a:ext cx="8958819" cy="782307"/>
          </a:xfrm>
          <a:prstGeom prst="rect">
            <a:avLst/>
          </a:prstGeom>
        </p:spPr>
        <p:txBody>
          <a:bodyPr lIns="0" tIns="0" rIns="0" bIns="0" rtlCol="0" anchor="t">
            <a:spAutoFit/>
          </a:bodyPr>
          <a:lstStyle/>
          <a:p>
            <a:pPr>
              <a:lnSpc>
                <a:spcPts val="6283"/>
              </a:lnSpc>
            </a:pPr>
            <a:r>
              <a:rPr lang="en-US" sz="5235" spc="26">
                <a:solidFill>
                  <a:srgbClr val="284B6E"/>
                </a:solidFill>
                <a:latin typeface="Montserrat Extra-Bold Bold"/>
              </a:rPr>
              <a:t>Các bên liên quan</a:t>
            </a:r>
          </a:p>
        </p:txBody>
      </p:sp>
      <p:sp>
        <p:nvSpPr>
          <p:cNvPr id="9" name="TextBox 9"/>
          <p:cNvSpPr txBox="1"/>
          <p:nvPr/>
        </p:nvSpPr>
        <p:spPr>
          <a:xfrm>
            <a:off x="141084" y="352375"/>
            <a:ext cx="1105333" cy="619890"/>
          </a:xfrm>
          <a:prstGeom prst="rect">
            <a:avLst/>
          </a:prstGeom>
        </p:spPr>
        <p:txBody>
          <a:bodyPr lIns="0" tIns="0" rIns="0" bIns="0" rtlCol="0" anchor="t">
            <a:spAutoFit/>
          </a:bodyPr>
          <a:lstStyle/>
          <a:p>
            <a:pPr algn="ctr">
              <a:lnSpc>
                <a:spcPts val="4581"/>
              </a:lnSpc>
            </a:pPr>
            <a:r>
              <a:rPr lang="en-US" sz="3817">
                <a:solidFill>
                  <a:srgbClr val="FFFFFF"/>
                </a:solidFill>
                <a:latin typeface="Telegraf Bold"/>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3617">
            <a:off x="13924060" y="-1542073"/>
            <a:ext cx="13371147" cy="1337114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EDD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45384" y="3463953"/>
            <a:ext cx="5178083" cy="3897685"/>
          </a:xfrm>
          <a:prstGeom prst="rect">
            <a:avLst/>
          </a:prstGeom>
        </p:spPr>
      </p:pic>
      <p:sp>
        <p:nvSpPr>
          <p:cNvPr id="6" name="TextBox 6"/>
          <p:cNvSpPr txBox="1"/>
          <p:nvPr/>
        </p:nvSpPr>
        <p:spPr>
          <a:xfrm>
            <a:off x="1372363" y="206811"/>
            <a:ext cx="4512743" cy="474560"/>
          </a:xfrm>
          <a:prstGeom prst="rect">
            <a:avLst/>
          </a:prstGeom>
        </p:spPr>
        <p:txBody>
          <a:bodyPr lIns="0" tIns="0" rIns="0" bIns="0" rtlCol="0" anchor="t">
            <a:spAutoFit/>
          </a:bodyPr>
          <a:lstStyle/>
          <a:p>
            <a:pPr algn="just">
              <a:lnSpc>
                <a:spcPts val="3848"/>
              </a:lnSpc>
            </a:pPr>
            <a:r>
              <a:rPr lang="en-US" sz="2748" spc="-60">
                <a:solidFill>
                  <a:srgbClr val="284B6E"/>
                </a:solidFill>
                <a:latin typeface="Montserrat Extra-Bold"/>
              </a:rPr>
              <a:t>Chọn chủ đề nghiên cứu</a:t>
            </a:r>
          </a:p>
        </p:txBody>
      </p:sp>
      <p:grpSp>
        <p:nvGrpSpPr>
          <p:cNvPr id="7" name="Group 7"/>
          <p:cNvGrpSpPr/>
          <p:nvPr/>
        </p:nvGrpSpPr>
        <p:grpSpPr>
          <a:xfrm>
            <a:off x="141084" y="129397"/>
            <a:ext cx="1105333" cy="1103948"/>
            <a:chOff x="0" y="0"/>
            <a:chExt cx="381290" cy="380812"/>
          </a:xfrm>
        </p:grpSpPr>
        <p:sp>
          <p:nvSpPr>
            <p:cNvPr id="8" name="Freeform 8"/>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10" name="AutoShape 10"/>
          <p:cNvSpPr/>
          <p:nvPr/>
        </p:nvSpPr>
        <p:spPr>
          <a:xfrm flipV="1">
            <a:off x="1372363" y="688643"/>
            <a:ext cx="4512743" cy="0"/>
          </a:xfrm>
          <a:prstGeom prst="line">
            <a:avLst/>
          </a:prstGeom>
          <a:ln w="28575" cap="flat">
            <a:solidFill>
              <a:srgbClr val="FFFFFF"/>
            </a:solidFill>
            <a:prstDash val="solid"/>
            <a:headEnd type="none" w="sm" len="sm"/>
            <a:tailEnd type="none" w="sm" len="sm"/>
          </a:ln>
        </p:spPr>
      </p:sp>
      <p:sp>
        <p:nvSpPr>
          <p:cNvPr id="11" name="TextBox 11"/>
          <p:cNvSpPr txBox="1"/>
          <p:nvPr/>
        </p:nvSpPr>
        <p:spPr>
          <a:xfrm>
            <a:off x="275952" y="1391575"/>
            <a:ext cx="13362272" cy="800034"/>
          </a:xfrm>
          <a:prstGeom prst="rect">
            <a:avLst/>
          </a:prstGeom>
        </p:spPr>
        <p:txBody>
          <a:bodyPr lIns="0" tIns="0" rIns="0" bIns="0" rtlCol="0" anchor="t">
            <a:spAutoFit/>
          </a:bodyPr>
          <a:lstStyle/>
          <a:p>
            <a:pPr>
              <a:lnSpc>
                <a:spcPts val="6371"/>
              </a:lnSpc>
            </a:pPr>
            <a:r>
              <a:rPr lang="en-US" sz="5309" spc="26">
                <a:solidFill>
                  <a:srgbClr val="284B6E"/>
                </a:solidFill>
                <a:latin typeface="Montserrat Extra-Bold Bold"/>
              </a:rPr>
              <a:t>Mục tiêu bảo mật (security Goals)</a:t>
            </a:r>
          </a:p>
        </p:txBody>
      </p:sp>
      <p:sp>
        <p:nvSpPr>
          <p:cNvPr id="12" name="TextBox 12"/>
          <p:cNvSpPr txBox="1"/>
          <p:nvPr/>
        </p:nvSpPr>
        <p:spPr>
          <a:xfrm>
            <a:off x="141084" y="352375"/>
            <a:ext cx="1105333" cy="619890"/>
          </a:xfrm>
          <a:prstGeom prst="rect">
            <a:avLst/>
          </a:prstGeom>
        </p:spPr>
        <p:txBody>
          <a:bodyPr lIns="0" tIns="0" rIns="0" bIns="0" rtlCol="0" anchor="t">
            <a:spAutoFit/>
          </a:bodyPr>
          <a:lstStyle/>
          <a:p>
            <a:pPr algn="ctr">
              <a:lnSpc>
                <a:spcPts val="4581"/>
              </a:lnSpc>
            </a:pPr>
            <a:r>
              <a:rPr lang="en-US" sz="3817">
                <a:solidFill>
                  <a:srgbClr val="FFFFFF"/>
                </a:solidFill>
                <a:latin typeface="Telegraf Bold"/>
              </a:rPr>
              <a:t>01</a:t>
            </a:r>
          </a:p>
        </p:txBody>
      </p:sp>
      <p:sp>
        <p:nvSpPr>
          <p:cNvPr id="13" name="TextBox 13"/>
          <p:cNvSpPr txBox="1"/>
          <p:nvPr/>
        </p:nvSpPr>
        <p:spPr>
          <a:xfrm>
            <a:off x="141084" y="2496077"/>
            <a:ext cx="11970972" cy="7237977"/>
          </a:xfrm>
          <a:prstGeom prst="rect">
            <a:avLst/>
          </a:prstGeom>
        </p:spPr>
        <p:txBody>
          <a:bodyPr lIns="0" tIns="0" rIns="0" bIns="0" rtlCol="0" anchor="t">
            <a:spAutoFit/>
          </a:bodyPr>
          <a:lstStyle/>
          <a:p>
            <a:pPr marL="955058" lvl="1" indent="-477529" algn="just">
              <a:lnSpc>
                <a:spcPts val="8316"/>
              </a:lnSpc>
              <a:buFont typeface="Arial"/>
              <a:buChar char="•"/>
            </a:pPr>
            <a:r>
              <a:rPr lang="en-US" sz="4423" spc="-79">
                <a:solidFill>
                  <a:srgbClr val="000000"/>
                </a:solidFill>
                <a:latin typeface="Montserrat"/>
              </a:rPr>
              <a:t>Dữ liệu nhạy cảm của khách hàng trong database được mã hóa</a:t>
            </a:r>
          </a:p>
          <a:p>
            <a:pPr marL="955058" lvl="1" indent="-477529" algn="just">
              <a:lnSpc>
                <a:spcPts val="8316"/>
              </a:lnSpc>
              <a:buFont typeface="Arial"/>
              <a:buChar char="•"/>
            </a:pPr>
            <a:r>
              <a:rPr lang="en-US" sz="4423" spc="-79">
                <a:solidFill>
                  <a:srgbClr val="000000"/>
                </a:solidFill>
                <a:latin typeface="Montserrat"/>
              </a:rPr>
              <a:t>Khóa AES được tạo ra để mã hóa dữ liệu và khóa CP-ABE được sử dụng để bảo vệ khóa AES.</a:t>
            </a:r>
          </a:p>
          <a:p>
            <a:pPr marL="955058" lvl="1" indent="-477529" algn="just">
              <a:lnSpc>
                <a:spcPts val="8316"/>
              </a:lnSpc>
              <a:buFont typeface="Arial"/>
              <a:buChar char="•"/>
            </a:pPr>
            <a:r>
              <a:rPr lang="en-US" sz="4423" spc="-79">
                <a:solidFill>
                  <a:srgbClr val="000000"/>
                </a:solidFill>
                <a:latin typeface="Montserrat"/>
              </a:rPr>
              <a:t>Chỉ những người có quyền thì mới được truy cập vào CSDL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3617">
            <a:off x="13933585" y="-1542073"/>
            <a:ext cx="13371147" cy="1337114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EDD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679518" y="2349839"/>
            <a:ext cx="8891820" cy="6693116"/>
          </a:xfrm>
          <a:prstGeom prst="rect">
            <a:avLst/>
          </a:prstGeom>
        </p:spPr>
      </p:pic>
      <p:grpSp>
        <p:nvGrpSpPr>
          <p:cNvPr id="6" name="Group 6"/>
          <p:cNvGrpSpPr/>
          <p:nvPr/>
        </p:nvGrpSpPr>
        <p:grpSpPr>
          <a:xfrm>
            <a:off x="396520" y="5333223"/>
            <a:ext cx="2365022" cy="2362059"/>
            <a:chOff x="0" y="0"/>
            <a:chExt cx="381290" cy="380812"/>
          </a:xfrm>
        </p:grpSpPr>
        <p:sp>
          <p:nvSpPr>
            <p:cNvPr id="7" name="Freeform 7"/>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9" name="TextBox 9"/>
          <p:cNvSpPr txBox="1"/>
          <p:nvPr/>
        </p:nvSpPr>
        <p:spPr>
          <a:xfrm>
            <a:off x="396520" y="5806114"/>
            <a:ext cx="2365022" cy="1330552"/>
          </a:xfrm>
          <a:prstGeom prst="rect">
            <a:avLst/>
          </a:prstGeom>
        </p:spPr>
        <p:txBody>
          <a:bodyPr lIns="0" tIns="0" rIns="0" bIns="0" rtlCol="0" anchor="t">
            <a:spAutoFit/>
          </a:bodyPr>
          <a:lstStyle/>
          <a:p>
            <a:pPr algn="ctr">
              <a:lnSpc>
                <a:spcPts val="9801"/>
              </a:lnSpc>
            </a:pPr>
            <a:r>
              <a:rPr lang="en-US" sz="8168">
                <a:solidFill>
                  <a:srgbClr val="FFFFFF"/>
                </a:solidFill>
                <a:latin typeface="Telegraf Bold"/>
              </a:rPr>
              <a:t>02</a:t>
            </a:r>
          </a:p>
        </p:txBody>
      </p:sp>
      <p:sp>
        <p:nvSpPr>
          <p:cNvPr id="10" name="TextBox 10"/>
          <p:cNvSpPr txBox="1"/>
          <p:nvPr/>
        </p:nvSpPr>
        <p:spPr>
          <a:xfrm>
            <a:off x="3161123" y="5199873"/>
            <a:ext cx="7099764" cy="2414403"/>
          </a:xfrm>
          <a:prstGeom prst="rect">
            <a:avLst/>
          </a:prstGeom>
        </p:spPr>
        <p:txBody>
          <a:bodyPr lIns="0" tIns="0" rIns="0" bIns="0" rtlCol="0" anchor="t">
            <a:spAutoFit/>
          </a:bodyPr>
          <a:lstStyle/>
          <a:p>
            <a:pPr algn="just">
              <a:lnSpc>
                <a:spcPts val="9722"/>
              </a:lnSpc>
            </a:pPr>
            <a:r>
              <a:rPr lang="en-US" sz="6944" spc="-152">
                <a:solidFill>
                  <a:srgbClr val="284B6E"/>
                </a:solidFill>
                <a:latin typeface="Montserrat Extra-Bold"/>
              </a:rPr>
              <a:t>Tổng quan  giải pháp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3617">
            <a:off x="15302115" y="-1542073"/>
            <a:ext cx="13660359" cy="13371147"/>
            <a:chOff x="0" y="0"/>
            <a:chExt cx="830381" cy="812800"/>
          </a:xfrm>
        </p:grpSpPr>
        <p:sp>
          <p:nvSpPr>
            <p:cNvPr id="3" name="Freeform 3"/>
            <p:cNvSpPr/>
            <p:nvPr/>
          </p:nvSpPr>
          <p:spPr>
            <a:xfrm>
              <a:off x="10604"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FCEDD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492436" y="441476"/>
            <a:ext cx="2365022" cy="2362059"/>
            <a:chOff x="0" y="0"/>
            <a:chExt cx="381290" cy="380812"/>
          </a:xfrm>
        </p:grpSpPr>
        <p:sp>
          <p:nvSpPr>
            <p:cNvPr id="6" name="Freeform 6"/>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8" name="TextBox 8"/>
          <p:cNvSpPr txBox="1"/>
          <p:nvPr/>
        </p:nvSpPr>
        <p:spPr>
          <a:xfrm>
            <a:off x="492436" y="914367"/>
            <a:ext cx="2365022" cy="1330552"/>
          </a:xfrm>
          <a:prstGeom prst="rect">
            <a:avLst/>
          </a:prstGeom>
        </p:spPr>
        <p:txBody>
          <a:bodyPr lIns="0" tIns="0" rIns="0" bIns="0" rtlCol="0" anchor="t">
            <a:spAutoFit/>
          </a:bodyPr>
          <a:lstStyle/>
          <a:p>
            <a:pPr algn="ctr">
              <a:lnSpc>
                <a:spcPts val="9801"/>
              </a:lnSpc>
            </a:pPr>
            <a:r>
              <a:rPr lang="en-US" sz="8168">
                <a:solidFill>
                  <a:srgbClr val="FFFFFF"/>
                </a:solidFill>
                <a:latin typeface="Telegraf Bold"/>
              </a:rPr>
              <a:t>02</a:t>
            </a:r>
          </a:p>
        </p:txBody>
      </p:sp>
      <p:sp>
        <p:nvSpPr>
          <p:cNvPr id="9" name="TextBox 9"/>
          <p:cNvSpPr txBox="1"/>
          <p:nvPr/>
        </p:nvSpPr>
        <p:spPr>
          <a:xfrm>
            <a:off x="-652515" y="3238968"/>
            <a:ext cx="15794159" cy="5737200"/>
          </a:xfrm>
          <a:prstGeom prst="rect">
            <a:avLst/>
          </a:prstGeom>
        </p:spPr>
        <p:txBody>
          <a:bodyPr lIns="0" tIns="0" rIns="0" bIns="0" rtlCol="0" anchor="t">
            <a:spAutoFit/>
          </a:bodyPr>
          <a:lstStyle/>
          <a:p>
            <a:pPr marL="1178153" lvl="1" indent="-589077">
              <a:lnSpc>
                <a:spcPts val="9222"/>
              </a:lnSpc>
              <a:buFont typeface="Arial"/>
              <a:buChar char="•"/>
            </a:pPr>
            <a:r>
              <a:rPr lang="en-US" sz="5456" spc="-120">
                <a:solidFill>
                  <a:srgbClr val="284B6E"/>
                </a:solidFill>
                <a:latin typeface="Montserrat"/>
              </a:rPr>
              <a:t>Dùng AES để mã hóa trường dữ liệu nhạy cảm của khách hàng trên CSDL </a:t>
            </a:r>
          </a:p>
          <a:p>
            <a:pPr marL="1178153" lvl="1" indent="-589077">
              <a:lnSpc>
                <a:spcPts val="9222"/>
              </a:lnSpc>
              <a:buFont typeface="Arial"/>
              <a:buChar char="•"/>
            </a:pPr>
            <a:r>
              <a:rPr lang="en-US" sz="5456" spc="-120">
                <a:solidFill>
                  <a:srgbClr val="284B6E"/>
                </a:solidFill>
                <a:latin typeface="Montserrat"/>
              </a:rPr>
              <a:t>Dùng CP-ABE để mã hóa Key được sinh ra</a:t>
            </a:r>
          </a:p>
          <a:p>
            <a:pPr marL="1178153" lvl="1" indent="-589077">
              <a:lnSpc>
                <a:spcPts val="9222"/>
              </a:lnSpc>
              <a:buFont typeface="Arial"/>
              <a:buChar char="•"/>
            </a:pPr>
            <a:r>
              <a:rPr lang="en-US" sz="5456" spc="-120">
                <a:solidFill>
                  <a:srgbClr val="284B6E"/>
                </a:solidFill>
                <a:latin typeface="Montserrat"/>
              </a:rPr>
              <a:t>Cả bản mã database và bản mã của key được lưu trữ lên cloud</a:t>
            </a:r>
          </a:p>
        </p:txBody>
      </p:sp>
      <p:sp>
        <p:nvSpPr>
          <p:cNvPr id="10" name="TextBox 10"/>
          <p:cNvSpPr txBox="1"/>
          <p:nvPr/>
        </p:nvSpPr>
        <p:spPr>
          <a:xfrm>
            <a:off x="3146669" y="308126"/>
            <a:ext cx="10471277" cy="1185678"/>
          </a:xfrm>
          <a:prstGeom prst="rect">
            <a:avLst/>
          </a:prstGeom>
        </p:spPr>
        <p:txBody>
          <a:bodyPr lIns="0" tIns="0" rIns="0" bIns="0" rtlCol="0" anchor="t">
            <a:spAutoFit/>
          </a:bodyPr>
          <a:lstStyle/>
          <a:p>
            <a:pPr algn="just">
              <a:lnSpc>
                <a:spcPts val="9722"/>
              </a:lnSpc>
            </a:pPr>
            <a:r>
              <a:rPr lang="en-US" sz="6944" spc="-152">
                <a:solidFill>
                  <a:srgbClr val="284B6E"/>
                </a:solidFill>
                <a:latin typeface="Montserrat Extra-Bold"/>
              </a:rPr>
              <a:t>Tổng quan giải pháp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rot="-10244825">
            <a:off x="17452929" y="-1338872"/>
            <a:ext cx="5235657" cy="13165788"/>
            <a:chOff x="0" y="0"/>
            <a:chExt cx="1378939" cy="3467533"/>
          </a:xfrm>
        </p:grpSpPr>
        <p:sp>
          <p:nvSpPr>
            <p:cNvPr id="3" name="Freeform 3"/>
            <p:cNvSpPr/>
            <p:nvPr/>
          </p:nvSpPr>
          <p:spPr>
            <a:xfrm>
              <a:off x="0" y="0"/>
              <a:ext cx="1378939" cy="3467533"/>
            </a:xfrm>
            <a:custGeom>
              <a:avLst/>
              <a:gdLst/>
              <a:ahLst/>
              <a:cxnLst/>
              <a:rect l="l" t="t" r="r" b="b"/>
              <a:pathLst>
                <a:path w="1378939" h="3467533">
                  <a:moveTo>
                    <a:pt x="0" y="0"/>
                  </a:moveTo>
                  <a:lnTo>
                    <a:pt x="1378939" y="0"/>
                  </a:lnTo>
                  <a:lnTo>
                    <a:pt x="1378939" y="3467533"/>
                  </a:lnTo>
                  <a:lnTo>
                    <a:pt x="0" y="3467533"/>
                  </a:lnTo>
                  <a:close/>
                </a:path>
              </a:pathLst>
            </a:custGeom>
            <a:solidFill>
              <a:srgbClr val="838479"/>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rot="-5861824">
            <a:off x="-5460254" y="4299288"/>
            <a:ext cx="11056025" cy="2008169"/>
            <a:chOff x="0" y="0"/>
            <a:chExt cx="2911875" cy="528900"/>
          </a:xfrm>
        </p:grpSpPr>
        <p:sp>
          <p:nvSpPr>
            <p:cNvPr id="6" name="Freeform 6"/>
            <p:cNvSpPr/>
            <p:nvPr/>
          </p:nvSpPr>
          <p:spPr>
            <a:xfrm>
              <a:off x="0" y="0"/>
              <a:ext cx="2911875" cy="528900"/>
            </a:xfrm>
            <a:custGeom>
              <a:avLst/>
              <a:gdLst/>
              <a:ahLst/>
              <a:cxnLst/>
              <a:rect l="l" t="t" r="r" b="b"/>
              <a:pathLst>
                <a:path w="2911875" h="528900">
                  <a:moveTo>
                    <a:pt x="0" y="0"/>
                  </a:moveTo>
                  <a:lnTo>
                    <a:pt x="2911875" y="0"/>
                  </a:lnTo>
                  <a:lnTo>
                    <a:pt x="2911875" y="528900"/>
                  </a:lnTo>
                  <a:lnTo>
                    <a:pt x="0" y="528900"/>
                  </a:lnTo>
                  <a:close/>
                </a:path>
              </a:pathLst>
            </a:custGeom>
            <a:solidFill>
              <a:srgbClr val="838479"/>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sp>
        <p:nvSpPr>
          <p:cNvPr id="8" name="TextBox 8"/>
          <p:cNvSpPr txBox="1"/>
          <p:nvPr/>
        </p:nvSpPr>
        <p:spPr>
          <a:xfrm>
            <a:off x="2303314" y="157187"/>
            <a:ext cx="13419478" cy="981025"/>
          </a:xfrm>
          <a:prstGeom prst="rect">
            <a:avLst/>
          </a:prstGeom>
        </p:spPr>
        <p:txBody>
          <a:bodyPr lIns="0" tIns="0" rIns="0" bIns="0" rtlCol="0" anchor="t">
            <a:spAutoFit/>
          </a:bodyPr>
          <a:lstStyle/>
          <a:p>
            <a:pPr marL="0" lvl="0" indent="0" algn="just">
              <a:lnSpc>
                <a:spcPts val="7736"/>
              </a:lnSpc>
              <a:spcBef>
                <a:spcPct val="0"/>
              </a:spcBef>
            </a:pPr>
            <a:r>
              <a:rPr lang="en-US" sz="6447">
                <a:solidFill>
                  <a:srgbClr val="000000"/>
                </a:solidFill>
                <a:latin typeface="Montserrat Extra-Bold"/>
              </a:rPr>
              <a:t>Các bài báo, tài liệu liên quan</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64203">
            <a:off x="16560128" y="7300937"/>
            <a:ext cx="3808285" cy="2825055"/>
          </a:xfrm>
          <a:prstGeom prst="rect">
            <a:avLst/>
          </a:prstGeom>
        </p:spPr>
      </p:pic>
      <p:grpSp>
        <p:nvGrpSpPr>
          <p:cNvPr id="10" name="Group 10"/>
          <p:cNvGrpSpPr/>
          <p:nvPr/>
        </p:nvGrpSpPr>
        <p:grpSpPr>
          <a:xfrm>
            <a:off x="149887" y="305752"/>
            <a:ext cx="1447709" cy="1445896"/>
            <a:chOff x="0" y="0"/>
            <a:chExt cx="381290" cy="380812"/>
          </a:xfrm>
        </p:grpSpPr>
        <p:sp>
          <p:nvSpPr>
            <p:cNvPr id="11" name="Freeform 11"/>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13" name="TextBox 13"/>
          <p:cNvSpPr txBox="1"/>
          <p:nvPr/>
        </p:nvSpPr>
        <p:spPr>
          <a:xfrm>
            <a:off x="149887" y="581025"/>
            <a:ext cx="1447709" cy="828675"/>
          </a:xfrm>
          <a:prstGeom prst="rect">
            <a:avLst/>
          </a:prstGeom>
        </p:spPr>
        <p:txBody>
          <a:bodyPr lIns="0" tIns="0" rIns="0" bIns="0" rtlCol="0" anchor="t">
            <a:spAutoFit/>
          </a:bodyPr>
          <a:lstStyle/>
          <a:p>
            <a:pPr algn="ctr">
              <a:lnSpc>
                <a:spcPts val="6000"/>
              </a:lnSpc>
            </a:pPr>
            <a:r>
              <a:rPr lang="en-US" sz="5000">
                <a:solidFill>
                  <a:srgbClr val="FFFFFF"/>
                </a:solidFill>
                <a:latin typeface="Telegraf Bold"/>
              </a:rPr>
              <a:t>02</a:t>
            </a:r>
          </a:p>
        </p:txBody>
      </p:sp>
      <p:sp>
        <p:nvSpPr>
          <p:cNvPr id="14" name="AutoShape 14"/>
          <p:cNvSpPr/>
          <p:nvPr/>
        </p:nvSpPr>
        <p:spPr>
          <a:xfrm>
            <a:off x="2025803" y="1395412"/>
            <a:ext cx="13428894" cy="14288"/>
          </a:xfrm>
          <a:prstGeom prst="line">
            <a:avLst/>
          </a:prstGeom>
          <a:ln w="28575" cap="flat">
            <a:solidFill>
              <a:srgbClr val="000000"/>
            </a:solidFill>
            <a:prstDash val="solid"/>
            <a:headEnd type="none" w="sm" len="sm"/>
            <a:tailEnd type="none" w="sm" len="sm"/>
          </a:ln>
        </p:spPr>
      </p:sp>
      <p:sp>
        <p:nvSpPr>
          <p:cNvPr id="15" name="TextBox 15"/>
          <p:cNvSpPr txBox="1"/>
          <p:nvPr/>
        </p:nvSpPr>
        <p:spPr>
          <a:xfrm>
            <a:off x="1452387" y="1952789"/>
            <a:ext cx="15383226" cy="7305511"/>
          </a:xfrm>
          <a:prstGeom prst="rect">
            <a:avLst/>
          </a:prstGeom>
        </p:spPr>
        <p:txBody>
          <a:bodyPr lIns="0" tIns="0" rIns="0" bIns="0" rtlCol="0" anchor="t">
            <a:spAutoFit/>
          </a:bodyPr>
          <a:lstStyle/>
          <a:p>
            <a:pPr algn="just">
              <a:lnSpc>
                <a:spcPts val="5256"/>
              </a:lnSpc>
            </a:pPr>
            <a:r>
              <a:rPr lang="en-US" sz="3504">
                <a:solidFill>
                  <a:srgbClr val="000000"/>
                </a:solidFill>
                <a:latin typeface="Montserrat Semi-Bold Bold"/>
              </a:rPr>
              <a:t>Chen, N., Li, J., Zhang, Y., &amp; Guo, Y. (2020). Efficient CP-ABE scheme with shared decryption in cloud storage. </a:t>
            </a:r>
            <a:r>
              <a:rPr lang="en-US" sz="3504">
                <a:solidFill>
                  <a:srgbClr val="000000"/>
                </a:solidFill>
                <a:latin typeface="Montserrat Semi-Bold Bold Italics"/>
              </a:rPr>
              <a:t>IEEE Transactions on Computers</a:t>
            </a:r>
            <a:r>
              <a:rPr lang="en-US" sz="3504">
                <a:solidFill>
                  <a:srgbClr val="000000"/>
                </a:solidFill>
                <a:latin typeface="Montserrat Semi-Bold Bold"/>
              </a:rPr>
              <a:t>, </a:t>
            </a:r>
            <a:r>
              <a:rPr lang="en-US" sz="3504">
                <a:solidFill>
                  <a:srgbClr val="000000"/>
                </a:solidFill>
                <a:latin typeface="Montserrat Semi-Bold Bold Italics"/>
              </a:rPr>
              <a:t>71</a:t>
            </a:r>
            <a:r>
              <a:rPr lang="en-US" sz="3504">
                <a:solidFill>
                  <a:srgbClr val="000000"/>
                </a:solidFill>
                <a:latin typeface="Montserrat Semi-Bold Bold"/>
              </a:rPr>
              <a:t>(1), 175-184.</a:t>
            </a:r>
          </a:p>
          <a:p>
            <a:pPr algn="just">
              <a:lnSpc>
                <a:spcPts val="5256"/>
              </a:lnSpc>
            </a:pPr>
            <a:endParaRPr lang="en-US" sz="3504">
              <a:solidFill>
                <a:srgbClr val="000000"/>
              </a:solidFill>
              <a:latin typeface="Montserrat Semi-Bold Bold"/>
            </a:endParaRPr>
          </a:p>
          <a:p>
            <a:pPr algn="just">
              <a:lnSpc>
                <a:spcPts val="5256"/>
              </a:lnSpc>
            </a:pPr>
            <a:r>
              <a:rPr lang="en-US" sz="3504">
                <a:solidFill>
                  <a:srgbClr val="000000"/>
                </a:solidFill>
                <a:latin typeface="Montserrat Semi-Bold Bold"/>
              </a:rPr>
              <a:t>Roy, S., &amp; Chuah, M. (2009). Secure data retrieval based on ciphertext policy attribute-based encryption (CP-ABE) system for the DTNs (pp. 1-11). Lehigh CSE Tech. Rep.</a:t>
            </a:r>
          </a:p>
          <a:p>
            <a:pPr algn="just">
              <a:lnSpc>
                <a:spcPts val="5256"/>
              </a:lnSpc>
            </a:pPr>
            <a:endParaRPr lang="en-US" sz="3504">
              <a:solidFill>
                <a:srgbClr val="000000"/>
              </a:solidFill>
              <a:latin typeface="Montserrat Semi-Bold Bold"/>
            </a:endParaRPr>
          </a:p>
          <a:p>
            <a:pPr algn="just">
              <a:lnSpc>
                <a:spcPts val="5256"/>
              </a:lnSpc>
            </a:pPr>
            <a:r>
              <a:rPr lang="en-US" sz="3504">
                <a:solidFill>
                  <a:srgbClr val="000000"/>
                </a:solidFill>
                <a:latin typeface="Montserrat Semi-Bold Bold"/>
              </a:rPr>
              <a:t>Banescu, S., Ideler, H., &amp; Posea, S. Personal Health Record System Protected using CP-ABE.</a:t>
            </a:r>
          </a:p>
          <a:p>
            <a:pPr algn="just">
              <a:lnSpc>
                <a:spcPts val="5256"/>
              </a:lnSpc>
              <a:spcBef>
                <a:spcPct val="0"/>
              </a:spcBef>
            </a:pPr>
            <a:endParaRPr lang="en-US" sz="3504">
              <a:solidFill>
                <a:srgbClr val="000000"/>
              </a:solidFill>
              <a:latin typeface="Montserrat Semi-Bol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D9D9"/>
        </a:solidFill>
        <a:effectLst/>
      </p:bgPr>
    </p:bg>
    <p:spTree>
      <p:nvGrpSpPr>
        <p:cNvPr id="1" name=""/>
        <p:cNvGrpSpPr/>
        <p:nvPr/>
      </p:nvGrpSpPr>
      <p:grpSpPr>
        <a:xfrm>
          <a:off x="0" y="0"/>
          <a:ext cx="0" cy="0"/>
          <a:chOff x="0" y="0"/>
          <a:chExt cx="0" cy="0"/>
        </a:xfrm>
      </p:grpSpPr>
      <p:grpSp>
        <p:nvGrpSpPr>
          <p:cNvPr id="2" name="Group 2"/>
          <p:cNvGrpSpPr/>
          <p:nvPr/>
        </p:nvGrpSpPr>
        <p:grpSpPr>
          <a:xfrm>
            <a:off x="492436" y="441476"/>
            <a:ext cx="2365022" cy="2362059"/>
            <a:chOff x="0" y="0"/>
            <a:chExt cx="381290" cy="380812"/>
          </a:xfrm>
        </p:grpSpPr>
        <p:sp>
          <p:nvSpPr>
            <p:cNvPr id="3" name="Freeform 3"/>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517B7B"/>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5" name="TextBox 5"/>
          <p:cNvSpPr txBox="1"/>
          <p:nvPr/>
        </p:nvSpPr>
        <p:spPr>
          <a:xfrm>
            <a:off x="492436" y="914367"/>
            <a:ext cx="2365022" cy="1330552"/>
          </a:xfrm>
          <a:prstGeom prst="rect">
            <a:avLst/>
          </a:prstGeom>
        </p:spPr>
        <p:txBody>
          <a:bodyPr lIns="0" tIns="0" rIns="0" bIns="0" rtlCol="0" anchor="t">
            <a:spAutoFit/>
          </a:bodyPr>
          <a:lstStyle/>
          <a:p>
            <a:pPr algn="ctr">
              <a:lnSpc>
                <a:spcPts val="9801"/>
              </a:lnSpc>
            </a:pPr>
            <a:r>
              <a:rPr lang="en-US" sz="8168">
                <a:solidFill>
                  <a:srgbClr val="FFFFFF"/>
                </a:solidFill>
                <a:latin typeface="Telegraf Bold"/>
              </a:rPr>
              <a:t>03</a:t>
            </a:r>
          </a:p>
        </p:txBody>
      </p:sp>
      <p:sp>
        <p:nvSpPr>
          <p:cNvPr id="6" name="TextBox 6"/>
          <p:cNvSpPr txBox="1"/>
          <p:nvPr/>
        </p:nvSpPr>
        <p:spPr>
          <a:xfrm>
            <a:off x="3093762" y="963024"/>
            <a:ext cx="10471277" cy="1185612"/>
          </a:xfrm>
          <a:prstGeom prst="rect">
            <a:avLst/>
          </a:prstGeom>
        </p:spPr>
        <p:txBody>
          <a:bodyPr lIns="0" tIns="0" rIns="0" bIns="0" rtlCol="0" anchor="t">
            <a:spAutoFit/>
          </a:bodyPr>
          <a:lstStyle/>
          <a:p>
            <a:pPr algn="just">
              <a:lnSpc>
                <a:spcPts val="9722"/>
              </a:lnSpc>
            </a:pPr>
            <a:r>
              <a:rPr lang="en-US" sz="6944" spc="-152">
                <a:solidFill>
                  <a:srgbClr val="284B6E"/>
                </a:solidFill>
                <a:latin typeface="Montserrat Extra-Bold"/>
              </a:rPr>
              <a:t>Mục tiêu nghiên cứu</a:t>
            </a:r>
          </a:p>
        </p:txBody>
      </p:sp>
      <p:sp>
        <p:nvSpPr>
          <p:cNvPr id="7" name="TextBox 7"/>
          <p:cNvSpPr txBox="1"/>
          <p:nvPr/>
        </p:nvSpPr>
        <p:spPr>
          <a:xfrm>
            <a:off x="293673" y="3436915"/>
            <a:ext cx="16071456" cy="5821385"/>
          </a:xfrm>
          <a:prstGeom prst="rect">
            <a:avLst/>
          </a:prstGeom>
        </p:spPr>
        <p:txBody>
          <a:bodyPr lIns="0" tIns="0" rIns="0" bIns="0" rtlCol="0" anchor="t">
            <a:spAutoFit/>
          </a:bodyPr>
          <a:lstStyle/>
          <a:p>
            <a:pPr marL="1122663" lvl="1" indent="-561332" algn="just">
              <a:lnSpc>
                <a:spcPts val="7799"/>
              </a:lnSpc>
              <a:buFont typeface="Arial"/>
              <a:buChar char="•"/>
            </a:pPr>
            <a:r>
              <a:rPr lang="en-US" sz="5199">
                <a:solidFill>
                  <a:srgbClr val="000000"/>
                </a:solidFill>
                <a:latin typeface="Montserrat"/>
              </a:rPr>
              <a:t>Áp dụng được đề xuất được đưa ra trong bài báo</a:t>
            </a:r>
          </a:p>
          <a:p>
            <a:pPr algn="just">
              <a:lnSpc>
                <a:spcPts val="7799"/>
              </a:lnSpc>
            </a:pPr>
            <a:endParaRPr lang="en-US" sz="5199">
              <a:solidFill>
                <a:srgbClr val="000000"/>
              </a:solidFill>
              <a:latin typeface="Montserrat"/>
            </a:endParaRPr>
          </a:p>
          <a:p>
            <a:pPr marL="1122663" lvl="1" indent="-561332" algn="just">
              <a:lnSpc>
                <a:spcPts val="7799"/>
              </a:lnSpc>
              <a:buFont typeface="Arial"/>
              <a:buChar char="•"/>
            </a:pPr>
            <a:r>
              <a:rPr lang="en-US" sz="5199">
                <a:solidFill>
                  <a:srgbClr val="000000"/>
                </a:solidFill>
                <a:latin typeface="Montserrat"/>
              </a:rPr>
              <a:t>Có thể triển khai được 1 demo</a:t>
            </a:r>
          </a:p>
          <a:p>
            <a:pPr algn="just">
              <a:lnSpc>
                <a:spcPts val="7799"/>
              </a:lnSpc>
            </a:pPr>
            <a:endParaRPr lang="en-US" sz="5199">
              <a:solidFill>
                <a:srgbClr val="000000"/>
              </a:solidFill>
              <a:latin typeface="Montserrat"/>
            </a:endParaRPr>
          </a:p>
          <a:p>
            <a:pPr marL="1122663" lvl="1" indent="-561332" algn="just">
              <a:lnSpc>
                <a:spcPts val="7799"/>
              </a:lnSpc>
              <a:buFont typeface="Arial"/>
              <a:buChar char="•"/>
            </a:pPr>
            <a:r>
              <a:rPr lang="en-US" sz="5199">
                <a:solidFill>
                  <a:srgbClr val="000000"/>
                </a:solidFill>
                <a:latin typeface="Montserrat"/>
              </a:rPr>
              <a:t>Viết report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683</Words>
  <Application>Microsoft Office PowerPoint</Application>
  <PresentationFormat>Custom</PresentationFormat>
  <Paragraphs>87</Paragraphs>
  <Slides>14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vt:i4>
      </vt:variant>
    </vt:vector>
  </HeadingPairs>
  <TitlesOfParts>
    <vt:vector size="30" baseType="lpstr">
      <vt:lpstr>Saira Black</vt:lpstr>
      <vt:lpstr>Calibri</vt:lpstr>
      <vt:lpstr>Telegraf Bold</vt:lpstr>
      <vt:lpstr>Montserrat Extra-Bold Bold</vt:lpstr>
      <vt:lpstr>Montserrat Italics</vt:lpstr>
      <vt:lpstr>Montserrat Bold</vt:lpstr>
      <vt:lpstr>Montserrat</vt:lpstr>
      <vt:lpstr>Montserrat Semi-Bold Bold Italics</vt:lpstr>
      <vt:lpstr>Montaser Arabic semiBold</vt:lpstr>
      <vt:lpstr>Montserrat Semi-Bold Bold</vt:lpstr>
      <vt:lpstr>Montserrat Extra-Bold</vt:lpstr>
      <vt:lpstr>Mont Bold</vt:lpstr>
      <vt:lpstr>Arial</vt:lpstr>
      <vt:lpstr>Segoe UI Historic</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(được tạo từ Tài liệu)</dc:title>
  <cp:lastModifiedBy>Nguyễn Hoài Phương</cp:lastModifiedBy>
  <cp:revision>9</cp:revision>
  <dcterms:created xsi:type="dcterms:W3CDTF">2006-08-16T00:00:00Z</dcterms:created>
  <dcterms:modified xsi:type="dcterms:W3CDTF">2023-04-22T14:23:41Z</dcterms:modified>
  <dc:identifier>DAFfOQ6Ghc0</dc:identifier>
</cp:coreProperties>
</file>